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tiff" ContentType="image/tiff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4" r:id="rId1"/>
  </p:sldMasterIdLst>
  <p:notesMasterIdLst>
    <p:notesMasterId r:id="rId94"/>
  </p:notesMasterIdLst>
  <p:handoutMasterIdLst>
    <p:handoutMasterId r:id="rId95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5" r:id="rId12"/>
    <p:sldId id="268" r:id="rId13"/>
    <p:sldId id="269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314" r:id="rId26"/>
    <p:sldId id="315" r:id="rId27"/>
    <p:sldId id="316" r:id="rId28"/>
    <p:sldId id="282" r:id="rId29"/>
    <p:sldId id="283" r:id="rId30"/>
    <p:sldId id="284" r:id="rId31"/>
    <p:sldId id="285" r:id="rId32"/>
    <p:sldId id="286" r:id="rId33"/>
    <p:sldId id="288" r:id="rId34"/>
    <p:sldId id="289" r:id="rId35"/>
    <p:sldId id="290" r:id="rId36"/>
    <p:sldId id="291" r:id="rId37"/>
    <p:sldId id="317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18" r:id="rId52"/>
    <p:sldId id="305" r:id="rId53"/>
    <p:sldId id="306" r:id="rId54"/>
    <p:sldId id="319" r:id="rId55"/>
    <p:sldId id="308" r:id="rId56"/>
    <p:sldId id="309" r:id="rId57"/>
    <p:sldId id="310" r:id="rId58"/>
    <p:sldId id="311" r:id="rId59"/>
    <p:sldId id="312" r:id="rId60"/>
    <p:sldId id="313" r:id="rId61"/>
    <p:sldId id="320" r:id="rId62"/>
    <p:sldId id="321" r:id="rId63"/>
    <p:sldId id="322" r:id="rId64"/>
    <p:sldId id="323" r:id="rId65"/>
    <p:sldId id="324" r:id="rId66"/>
    <p:sldId id="325" r:id="rId67"/>
    <p:sldId id="326" r:id="rId68"/>
    <p:sldId id="328" r:id="rId69"/>
    <p:sldId id="329" r:id="rId70"/>
    <p:sldId id="327" r:id="rId71"/>
    <p:sldId id="330" r:id="rId72"/>
    <p:sldId id="331" r:id="rId73"/>
    <p:sldId id="332" r:id="rId74"/>
    <p:sldId id="333" r:id="rId75"/>
    <p:sldId id="334" r:id="rId76"/>
    <p:sldId id="335" r:id="rId77"/>
    <p:sldId id="336" r:id="rId78"/>
    <p:sldId id="337" r:id="rId79"/>
    <p:sldId id="338" r:id="rId80"/>
    <p:sldId id="339" r:id="rId81"/>
    <p:sldId id="348" r:id="rId82"/>
    <p:sldId id="340" r:id="rId83"/>
    <p:sldId id="341" r:id="rId84"/>
    <p:sldId id="342" r:id="rId85"/>
    <p:sldId id="343" r:id="rId86"/>
    <p:sldId id="349" r:id="rId87"/>
    <p:sldId id="344" r:id="rId88"/>
    <p:sldId id="346" r:id="rId89"/>
    <p:sldId id="347" r:id="rId90"/>
    <p:sldId id="350" r:id="rId91"/>
    <p:sldId id="351" r:id="rId92"/>
    <p:sldId id="352" r:id="rId93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Arial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Arial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Arial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Arial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Arial" charset="0"/>
      </a:defRPr>
    </a:lvl9pPr>
  </p:defaultTextStyle>
  <p:extLst>
    <p:ext uri="{521415D9-36F7-43E2-AB2F-B90AF26B5E84}">
      <p14:sectionLst xmlns:p14="http://schemas.microsoft.com/office/powerpoint/2010/main">
        <p14:section name="Untitled Section" id="{D79A1090-2DFC-954D-9181-035B35E806B9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6"/>
            <p14:sldId id="265"/>
            <p14:sldId id="268"/>
            <p14:sldId id="269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314"/>
            <p14:sldId id="315"/>
            <p14:sldId id="316"/>
            <p14:sldId id="282"/>
            <p14:sldId id="283"/>
            <p14:sldId id="284"/>
            <p14:sldId id="285"/>
            <p14:sldId id="286"/>
            <p14:sldId id="288"/>
            <p14:sldId id="289"/>
            <p14:sldId id="290"/>
            <p14:sldId id="291"/>
            <p14:sldId id="317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18"/>
            <p14:sldId id="305"/>
            <p14:sldId id="306"/>
            <p14:sldId id="319"/>
            <p14:sldId id="308"/>
            <p14:sldId id="309"/>
            <p14:sldId id="310"/>
            <p14:sldId id="311"/>
            <p14:sldId id="312"/>
            <p14:sldId id="313"/>
            <p14:sldId id="320"/>
            <p14:sldId id="321"/>
            <p14:sldId id="322"/>
            <p14:sldId id="323"/>
            <p14:sldId id="324"/>
            <p14:sldId id="325"/>
            <p14:sldId id="326"/>
            <p14:sldId id="328"/>
            <p14:sldId id="329"/>
            <p14:sldId id="327"/>
            <p14:sldId id="330"/>
            <p14:sldId id="331"/>
            <p14:sldId id="332"/>
            <p14:sldId id="333"/>
            <p14:sldId id="334"/>
            <p14:sldId id="335"/>
            <p14:sldId id="336"/>
            <p14:sldId id="337"/>
            <p14:sldId id="338"/>
            <p14:sldId id="339"/>
            <p14:sldId id="348"/>
            <p14:sldId id="340"/>
            <p14:sldId id="341"/>
            <p14:sldId id="342"/>
            <p14:sldId id="343"/>
            <p14:sldId id="349"/>
            <p14:sldId id="344"/>
            <p14:sldId id="346"/>
            <p14:sldId id="347"/>
            <p14:sldId id="350"/>
            <p14:sldId id="351"/>
            <p14:sldId id="35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FFCCCC"/>
    <a:srgbClr val="F3F3F3"/>
    <a:srgbClr val="CCE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14" autoAdjust="0"/>
    <p:restoredTop sz="94613"/>
  </p:normalViewPr>
  <p:slideViewPr>
    <p:cSldViewPr>
      <p:cViewPr varScale="1">
        <p:scale>
          <a:sx n="115" d="100"/>
          <a:sy n="115" d="100"/>
        </p:scale>
        <p:origin x="888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notesMaster" Target="notesMasters/notesMaster1.xml"/><Relationship Id="rId95" Type="http://schemas.openxmlformats.org/officeDocument/2006/relationships/handoutMaster" Target="handoutMasters/handoutMaster1.xml"/><Relationship Id="rId96" Type="http://schemas.openxmlformats.org/officeDocument/2006/relationships/presProps" Target="presProps.xml"/><Relationship Id="rId97" Type="http://schemas.openxmlformats.org/officeDocument/2006/relationships/viewProps" Target="viewProps.xml"/><Relationship Id="rId98" Type="http://schemas.openxmlformats.org/officeDocument/2006/relationships/theme" Target="theme/theme1.xml"/><Relationship Id="rId99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664D8F-291F-7C4B-9B37-EE36A409A694}" type="datetimeFigureOut">
              <a:rPr lang="en-US" smtClean="0"/>
              <a:t>8/30/16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F940FA-D318-6F4A-84D6-FCF7116865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28537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974B44-F5FA-D44D-86CC-082B6BEFA46B}" type="datetimeFigureOut">
              <a:rPr lang="en-US" smtClean="0"/>
              <a:t>8/30/16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0B150F-2242-F44E-AC43-5FC669F8EA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00454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tiff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2" name="Picture 10" descr="DG_Bar_Blue_USLetter_RG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48400"/>
            <a:ext cx="91440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95400"/>
            <a:ext cx="4419600" cy="685800"/>
          </a:xfrm>
        </p:spPr>
        <p:txBody>
          <a:bodyPr/>
          <a:lstStyle>
            <a:lvl1pPr marL="0" indent="0">
              <a:buNone/>
              <a:defRPr>
                <a:solidFill>
                  <a:srgbClr val="0000FF"/>
                </a:solidFill>
                <a:latin typeface="Rosewood Std Regular"/>
                <a:cs typeface="Rosewood Std Regular"/>
              </a:defRPr>
            </a:lvl1pPr>
          </a:lstStyle>
          <a:p>
            <a:pPr lvl="0"/>
            <a:r>
              <a:rPr lang="en-US" dirty="0" smtClean="0"/>
              <a:t>Chapter 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1800" y="3352800"/>
            <a:ext cx="4419600" cy="1752600"/>
          </a:xfrm>
        </p:spPr>
        <p:txBody>
          <a:bodyPr/>
          <a:lstStyle>
            <a:lvl1pPr marL="0" indent="0">
              <a:buNone/>
              <a:defRPr>
                <a:solidFill>
                  <a:srgbClr val="FF0000"/>
                </a:solidFill>
                <a:latin typeface="Bernard MT Condensed"/>
                <a:cs typeface="Bernard MT Condensed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2395" y="0"/>
            <a:ext cx="4683008" cy="6248400"/>
          </a:xfrm>
          <a:prstGeom prst="rect">
            <a:avLst/>
          </a:prstGeom>
        </p:spPr>
      </p:pic>
      <p:pic>
        <p:nvPicPr>
          <p:cNvPr id="6" name="Picture 10" descr="DG_Bar_Blue_USLetter_RGB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48400"/>
            <a:ext cx="91440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13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0"/>
            <a:ext cx="4724400" cy="624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920050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0171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219200"/>
            <a:ext cx="7772400" cy="1470025"/>
          </a:xfrm>
          <a:prstGeom prst="rect">
            <a:avLst/>
          </a:prstGeom>
        </p:spPr>
        <p:txBody>
          <a:bodyPr vert="horz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876800"/>
            <a:ext cx="6400800" cy="17526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67294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2" name="Picture 10" descr="DG_Bar_Blue_USLetter_RGB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48400"/>
            <a:ext cx="91440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5" name="Picture 13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0"/>
            <a:ext cx="4724400" cy="624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95400"/>
            <a:ext cx="4419600" cy="685800"/>
          </a:xfrm>
        </p:spPr>
        <p:txBody>
          <a:bodyPr/>
          <a:lstStyle>
            <a:lvl1pPr marL="0" indent="0">
              <a:buNone/>
              <a:defRPr>
                <a:solidFill>
                  <a:srgbClr val="0000FF"/>
                </a:solidFill>
                <a:latin typeface="Rosewood Std Regular"/>
                <a:cs typeface="Rosewood Std Regular"/>
              </a:defRPr>
            </a:lvl1pPr>
          </a:lstStyle>
          <a:p>
            <a:pPr lvl="0"/>
            <a:r>
              <a:rPr lang="en-US" dirty="0" smtClean="0"/>
              <a:t>Chapter 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1800" y="3352800"/>
            <a:ext cx="4419600" cy="1752600"/>
          </a:xfrm>
        </p:spPr>
        <p:txBody>
          <a:bodyPr/>
          <a:lstStyle>
            <a:lvl1pPr marL="0" indent="0">
              <a:buNone/>
              <a:defRPr>
                <a:solidFill>
                  <a:srgbClr val="FF0000"/>
                </a:solidFill>
                <a:latin typeface="Bernard MT Condensed"/>
                <a:cs typeface="Bernard MT Condensed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j0441471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200" y="-228600"/>
            <a:ext cx="8991600" cy="6172200"/>
          </a:xfrm>
          <a:prstGeom prst="rect">
            <a:avLst/>
          </a:prstGeom>
        </p:spPr>
      </p:pic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2209800" y="685800"/>
            <a:ext cx="4648200" cy="17526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55232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ookPas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0" y="76200"/>
            <a:ext cx="9144000" cy="632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81128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2"/>
          <p:cNvSpPr>
            <a:spLocks noGrp="1"/>
          </p:cNvSpPr>
          <p:nvPr>
            <p:ph type="subTitle" idx="1"/>
          </p:nvPr>
        </p:nvSpPr>
        <p:spPr>
          <a:xfrm>
            <a:off x="152400" y="152400"/>
            <a:ext cx="8839200" cy="5867400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>
                <a:solidFill>
                  <a:schemeClr val="accent6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77666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j044147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-228600"/>
            <a:ext cx="8991600" cy="6172200"/>
          </a:xfrm>
          <a:prstGeom prst="rect">
            <a:avLst/>
          </a:prstGeom>
        </p:spPr>
      </p:pic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2209800" y="685800"/>
            <a:ext cx="4648200" cy="17526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5" name="Picture 4" descr="j0441471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200" y="-228600"/>
            <a:ext cx="8991600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3806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91200"/>
            <a:ext cx="618146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1715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244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9969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700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okPas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0" y="76200"/>
            <a:ext cx="9144000" cy="632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3823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711037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7615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E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Rectangle 11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36" name="Rectangle 1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5" name="TextBox 4"/>
          <p:cNvSpPr txBox="1"/>
          <p:nvPr/>
        </p:nvSpPr>
        <p:spPr bwMode="auto">
          <a:xfrm>
            <a:off x="4851398" y="6396335"/>
            <a:ext cx="428171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008000"/>
                </a:solidFill>
              </a:rPr>
              <a:t>"The</a:t>
            </a:r>
            <a:r>
              <a:rPr lang="en-US" sz="1200" baseline="0" dirty="0" smtClean="0">
                <a:solidFill>
                  <a:srgbClr val="008000"/>
                </a:solidFill>
              </a:rPr>
              <a:t> Practice of Computing Using Python, 3</a:t>
            </a:r>
            <a:r>
              <a:rPr lang="en-US" sz="1200" baseline="30000" dirty="0" smtClean="0">
                <a:solidFill>
                  <a:srgbClr val="008000"/>
                </a:solidFill>
              </a:rPr>
              <a:t>rd</a:t>
            </a:r>
            <a:r>
              <a:rPr lang="en-US" sz="1200" baseline="0" dirty="0" smtClean="0">
                <a:solidFill>
                  <a:srgbClr val="008000"/>
                </a:solidFill>
              </a:rPr>
              <a:t> Edition", </a:t>
            </a:r>
          </a:p>
          <a:p>
            <a:r>
              <a:rPr lang="en-US" sz="1200" baseline="0" dirty="0" smtClean="0">
                <a:solidFill>
                  <a:srgbClr val="008000"/>
                </a:solidFill>
              </a:rPr>
              <a:t>Punch &amp; </a:t>
            </a:r>
            <a:r>
              <a:rPr lang="en-US" sz="1200" baseline="0" dirty="0" err="1" smtClean="0">
                <a:solidFill>
                  <a:srgbClr val="008000"/>
                </a:solidFill>
              </a:rPr>
              <a:t>Enbody</a:t>
            </a:r>
            <a:r>
              <a:rPr lang="en-US" sz="1200" baseline="0" dirty="0" smtClean="0">
                <a:solidFill>
                  <a:srgbClr val="008000"/>
                </a:solidFill>
              </a:rPr>
              <a:t>, </a:t>
            </a:r>
            <a:r>
              <a:rPr lang="en-US" sz="1200" dirty="0" smtClean="0">
                <a:solidFill>
                  <a:srgbClr val="008000"/>
                </a:solidFill>
              </a:rPr>
              <a:t>Copyright © 2017 Pearson Education, Inc.</a:t>
            </a:r>
            <a:endParaRPr lang="en-US" sz="1200" dirty="0">
              <a:solidFill>
                <a:srgbClr val="008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97047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  <p:sldLayoutId id="2147483649" r:id="rId12"/>
    <p:sldLayoutId id="2147483660" r:id="rId13"/>
    <p:sldLayoutId id="2147483655" r:id="rId14"/>
    <p:sldLayoutId id="2147483663" r:id="rId15"/>
  </p:sldLayoutIdLst>
  <p:hf sldNum="0"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Arial" charset="0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Arial" charset="0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Arial" charset="0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Arial" charset="0"/>
          <a:cs typeface="+mn-cs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Arial" charset="0"/>
          <a:cs typeface="+mn-cs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Arial" charset="0"/>
          <a:cs typeface="+mn-cs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Arial" charset="0"/>
          <a:cs typeface="+mn-cs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Arial" charset="0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emf"/><Relationship Id="rId3" Type="http://schemas.openxmlformats.org/officeDocument/2006/relationships/image" Target="../media/image17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emf"/><Relationship Id="rId3" Type="http://schemas.openxmlformats.org/officeDocument/2006/relationships/image" Target="../media/image19.e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0.em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emf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emf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2.emf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emf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emf"/><Relationship Id="rId3" Type="http://schemas.openxmlformats.org/officeDocument/2006/relationships/image" Target="../media/image24.emf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5.emf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emf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emf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tiff"/><Relationship Id="rId3" Type="http://schemas.openxmlformats.org/officeDocument/2006/relationships/image" Target="../media/image29.tiff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emf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emf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emf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emf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chapter 14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Files and Exceptions II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20595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57400"/>
            <a:ext cx="9169180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0721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95600"/>
            <a:ext cx="9144000" cy="1349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2254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ways to write</a:t>
            </a:r>
            <a:endParaRPr lang="en-US" dirty="0"/>
          </a:p>
        </p:txBody>
      </p:sp>
      <p:sp>
        <p:nvSpPr>
          <p:cNvPr id="32772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Once opened, you can write to a file (if the mode is appropriate):</a:t>
            </a:r>
          </a:p>
          <a:p>
            <a:r>
              <a:rPr lang="en-US" dirty="0" err="1" smtClean="0">
                <a:solidFill>
                  <a:srgbClr val="2D2D8A"/>
                </a:solidFill>
                <a:latin typeface="Courier New"/>
                <a:cs typeface="Courier New"/>
              </a:rPr>
              <a:t>my_file.write</a:t>
            </a:r>
            <a:r>
              <a:rPr lang="en-US" dirty="0" smtClean="0">
                <a:solidFill>
                  <a:srgbClr val="2D2D8A"/>
                </a:solidFill>
                <a:latin typeface="Courier New"/>
                <a:cs typeface="Courier New"/>
              </a:rPr>
              <a:t>(s) </a:t>
            </a:r>
          </a:p>
          <a:p>
            <a:pPr lvl="1"/>
            <a:r>
              <a:rPr lang="en-US" dirty="0" smtClean="0"/>
              <a:t>Writes the string </a:t>
            </a:r>
            <a:r>
              <a:rPr lang="en-US" dirty="0" err="1" smtClean="0"/>
              <a:t>s</a:t>
            </a:r>
            <a:r>
              <a:rPr lang="en-US" dirty="0" smtClean="0"/>
              <a:t> to the file</a:t>
            </a:r>
          </a:p>
          <a:p>
            <a:r>
              <a:rPr lang="en-US" dirty="0" err="1" smtClean="0">
                <a:solidFill>
                  <a:srgbClr val="2D2D8A"/>
                </a:solidFill>
                <a:latin typeface="Courier New"/>
                <a:cs typeface="Courier New"/>
              </a:rPr>
              <a:t>my_file.writelines</a:t>
            </a:r>
            <a:r>
              <a:rPr lang="en-US" dirty="0" smtClean="0">
                <a:solidFill>
                  <a:srgbClr val="2D2D8A"/>
                </a:solidFill>
                <a:latin typeface="Courier New"/>
                <a:cs typeface="Courier New"/>
              </a:rPr>
              <a:t>(</a:t>
            </a:r>
            <a:r>
              <a:rPr lang="en-US" dirty="0" err="1" smtClean="0">
                <a:solidFill>
                  <a:srgbClr val="2D2D8A"/>
                </a:solidFill>
                <a:latin typeface="Courier New"/>
                <a:cs typeface="Courier New"/>
              </a:rPr>
              <a:t>lst</a:t>
            </a:r>
            <a:r>
              <a:rPr lang="en-US" dirty="0" smtClean="0">
                <a:solidFill>
                  <a:srgbClr val="2D2D8A"/>
                </a:solidFill>
                <a:latin typeface="Courier New"/>
                <a:cs typeface="Courier New"/>
              </a:rPr>
              <a:t>) </a:t>
            </a:r>
          </a:p>
          <a:p>
            <a:pPr lvl="1"/>
            <a:r>
              <a:rPr lang="en-US" dirty="0" smtClean="0"/>
              <a:t>write a </a:t>
            </a:r>
            <a:r>
              <a:rPr lang="en-US" b="1" i="1" dirty="0" smtClean="0"/>
              <a:t>list of strings </a:t>
            </a:r>
            <a:r>
              <a:rPr lang="en-US" dirty="0" smtClean="0"/>
              <a:t>(one at a time) to the file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62261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332154" y="2057400"/>
            <a:ext cx="8206154" cy="2286000"/>
          </a:xfrm>
        </p:spPr>
      </p:pic>
    </p:spTree>
    <p:extLst>
      <p:ext uri="{BB962C8B-B14F-4D97-AF65-F5344CB8AC3E}">
        <p14:creationId xmlns:p14="http://schemas.microsoft.com/office/powerpoint/2010/main" val="16742670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Universal New Line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4225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Different OS</a:t>
            </a:r>
            <a:r>
              <a:rPr lang="fr-FR" dirty="0" smtClean="0"/>
              <a:t>'</a:t>
            </a:r>
            <a:r>
              <a:rPr lang="en-US" dirty="0" smtClean="0"/>
              <a:t>s, different format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Each operating system (Windows, OS X, Linux) developed certain standards for representing text</a:t>
            </a:r>
          </a:p>
          <a:p>
            <a:r>
              <a:rPr lang="en-US" dirty="0" smtClean="0"/>
              <a:t>In particular, they chose different ways to represent the end of a file, the end of a line, etc.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399" y="4267200"/>
            <a:ext cx="5038725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315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Universal new 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get around this, Python provides </a:t>
            </a:r>
            <a:r>
              <a:rPr lang="en-US" b="1" i="1" dirty="0" smtClean="0"/>
              <a:t>by default </a:t>
            </a:r>
            <a:r>
              <a:rPr lang="en-US" dirty="0" smtClean="0"/>
              <a:t>a special file option to deal with variations of OS text encoding called Universal new line</a:t>
            </a:r>
            <a:endParaRPr lang="en-US" dirty="0"/>
          </a:p>
          <a:p>
            <a:r>
              <a:rPr lang="en-US" dirty="0" smtClean="0"/>
              <a:t>you can over-ride this with an option to </a:t>
            </a:r>
            <a:r>
              <a:rPr lang="en-US" dirty="0" smtClean="0">
                <a:solidFill>
                  <a:srgbClr val="660066"/>
                </a:solidFill>
                <a:latin typeface="Courier New"/>
                <a:cs typeface="Courier New"/>
              </a:rPr>
              <a:t>open</a:t>
            </a:r>
            <a:r>
              <a:rPr lang="en-US" dirty="0" smtClean="0">
                <a:solidFill>
                  <a:srgbClr val="660066"/>
                </a:solidFill>
              </a:rPr>
              <a:t> </a:t>
            </a:r>
            <a:r>
              <a:rPr lang="en-US" dirty="0" smtClean="0"/>
              <a:t>called </a:t>
            </a:r>
            <a:r>
              <a:rPr lang="en-US" dirty="0" smtClean="0">
                <a:solidFill>
                  <a:srgbClr val="660066"/>
                </a:solidFill>
                <a:latin typeface="Courier New"/>
                <a:cs typeface="Courier New"/>
              </a:rPr>
              <a:t>newline=</a:t>
            </a:r>
          </a:p>
          <a:p>
            <a:pPr lvl="1"/>
            <a:r>
              <a:rPr lang="en-US" dirty="0" smtClean="0"/>
              <a:t>look at the docs for what this entails.</a:t>
            </a:r>
          </a:p>
        </p:txBody>
      </p:sp>
    </p:spTree>
    <p:extLst>
      <p:ext uri="{BB962C8B-B14F-4D97-AF65-F5344CB8AC3E}">
        <p14:creationId xmlns:p14="http://schemas.microsoft.com/office/powerpoint/2010/main" val="19249235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Working with a file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8185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The current file position</a:t>
            </a:r>
          </a:p>
        </p:txBody>
      </p:sp>
      <p:sp>
        <p:nvSpPr>
          <p:cNvPr id="3686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Every file maintains a </a:t>
            </a:r>
            <a:r>
              <a:rPr lang="en-US" b="1" i="1" dirty="0" smtClean="0"/>
              <a:t>current file position</a:t>
            </a:r>
            <a:r>
              <a:rPr lang="en-US" dirty="0" smtClean="0"/>
              <a:t>. </a:t>
            </a:r>
          </a:p>
          <a:p>
            <a:r>
              <a:rPr lang="en-US" dirty="0" smtClean="0"/>
              <a:t>It is the current position in the file, and indicates what the file will read next</a:t>
            </a:r>
          </a:p>
          <a:p>
            <a:r>
              <a:rPr lang="en-US" dirty="0" smtClean="0"/>
              <a:t>Is set by the mode table above</a:t>
            </a:r>
          </a:p>
        </p:txBody>
      </p:sp>
    </p:spTree>
    <p:extLst>
      <p:ext uri="{BB962C8B-B14F-4D97-AF65-F5344CB8AC3E}">
        <p14:creationId xmlns:p14="http://schemas.microsoft.com/office/powerpoint/2010/main" val="5718095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Remember the file object buffer</a:t>
            </a:r>
          </a:p>
        </p:txBody>
      </p:sp>
      <p:sp>
        <p:nvSpPr>
          <p:cNvPr id="3789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When the disk file is opened, the contents of the file are copied into the buffer of the file object</a:t>
            </a:r>
          </a:p>
          <a:p>
            <a:r>
              <a:rPr lang="en-US" smtClean="0"/>
              <a:t>Think of the file object as a very big list, where every index is one of the pieces of information of the file</a:t>
            </a:r>
          </a:p>
          <a:p>
            <a:r>
              <a:rPr lang="en-US" smtClean="0"/>
              <a:t>The current position is the present index in that list</a:t>
            </a:r>
          </a:p>
        </p:txBody>
      </p:sp>
    </p:spTree>
    <p:extLst>
      <p:ext uri="{BB962C8B-B14F-4D97-AF65-F5344CB8AC3E}">
        <p14:creationId xmlns:p14="http://schemas.microsoft.com/office/powerpoint/2010/main" val="32161910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we already know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Files are bytes on disk. Two types, text and binary (we are working with text)</a:t>
            </a:r>
          </a:p>
          <a:p>
            <a:r>
              <a:rPr lang="en-US" dirty="0" smtClean="0">
                <a:solidFill>
                  <a:srgbClr val="660066"/>
                </a:solidFill>
                <a:latin typeface="Courier New"/>
                <a:cs typeface="Courier New"/>
              </a:rPr>
              <a:t>open</a:t>
            </a:r>
            <a:r>
              <a:rPr lang="en-US" dirty="0" smtClean="0">
                <a:solidFill>
                  <a:srgbClr val="660066"/>
                </a:solidFill>
              </a:rPr>
              <a:t> </a:t>
            </a:r>
            <a:r>
              <a:rPr lang="en-US" dirty="0" smtClean="0"/>
              <a:t>creates a connection between the disk contents and the program</a:t>
            </a:r>
          </a:p>
          <a:p>
            <a:r>
              <a:rPr lang="en-US" dirty="0" smtClean="0"/>
              <a:t>different modes of opening a file, </a:t>
            </a:r>
            <a:r>
              <a:rPr lang="fr-FR" dirty="0" smtClean="0"/>
              <a:t>'</a:t>
            </a:r>
            <a:r>
              <a:rPr lang="en-US" dirty="0" smtClean="0"/>
              <a:t>r</a:t>
            </a:r>
            <a:r>
              <a:rPr lang="fr-FR" dirty="0" smtClean="0"/>
              <a:t>'</a:t>
            </a:r>
            <a:r>
              <a:rPr lang="en-US" dirty="0" smtClean="0"/>
              <a:t>, </a:t>
            </a:r>
            <a:r>
              <a:rPr lang="fr-FR" dirty="0" smtClean="0"/>
              <a:t>'</a:t>
            </a:r>
            <a:r>
              <a:rPr lang="en-US" dirty="0" smtClean="0"/>
              <a:t>w</a:t>
            </a:r>
            <a:r>
              <a:rPr lang="fr-FR" dirty="0" smtClean="0"/>
              <a:t>'</a:t>
            </a:r>
            <a:r>
              <a:rPr lang="en-US" dirty="0" smtClean="0"/>
              <a:t>, </a:t>
            </a:r>
            <a:r>
              <a:rPr lang="fr-FR" dirty="0" smtClean="0"/>
              <a:t>'</a:t>
            </a:r>
            <a:r>
              <a:rPr lang="en-US" dirty="0" smtClean="0"/>
              <a:t>a</a:t>
            </a:r>
            <a:r>
              <a:rPr lang="fr-FR" dirty="0" smtClean="0"/>
              <a:t>'</a:t>
            </a:r>
            <a:endParaRPr lang="en-US" dirty="0" smtClean="0"/>
          </a:p>
          <a:p>
            <a:r>
              <a:rPr lang="en-US" dirty="0" smtClean="0"/>
              <a:t>files might have different encodings (default is utf_8)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65002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1447800" y="1572260"/>
            <a:ext cx="6858000" cy="3657600"/>
          </a:xfrm>
        </p:spPr>
      </p:pic>
    </p:spTree>
    <p:extLst>
      <p:ext uri="{BB962C8B-B14F-4D97-AF65-F5344CB8AC3E}">
        <p14:creationId xmlns:p14="http://schemas.microsoft.com/office/powerpoint/2010/main" val="30083074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the tell() method</a:t>
            </a:r>
          </a:p>
        </p:txBody>
      </p:sp>
      <p:sp>
        <p:nvSpPr>
          <p:cNvPr id="3993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smtClean="0">
                <a:solidFill>
                  <a:srgbClr val="660066"/>
                </a:solidFill>
                <a:latin typeface="Courier New"/>
                <a:cs typeface="Courier New"/>
              </a:rPr>
              <a:t>tell()</a:t>
            </a:r>
            <a:r>
              <a:rPr lang="en-US" dirty="0" smtClean="0"/>
              <a:t> method tells you the current file position</a:t>
            </a:r>
          </a:p>
          <a:p>
            <a:r>
              <a:rPr lang="en-US" dirty="0" smtClean="0"/>
              <a:t>The positions are in bytes (think characters for UTF-8) from the beginning of the file</a:t>
            </a:r>
          </a:p>
          <a:p>
            <a:pPr>
              <a:buNone/>
            </a:pPr>
            <a:r>
              <a:rPr lang="en-US" dirty="0" err="1" smtClean="0">
                <a:solidFill>
                  <a:srgbClr val="2D2D8A"/>
                </a:solidFill>
              </a:rPr>
              <a:t>my_file.tell</a:t>
            </a:r>
            <a:r>
              <a:rPr lang="en-US" dirty="0" smtClean="0">
                <a:solidFill>
                  <a:srgbClr val="2D2D8A"/>
                </a:solidFill>
              </a:rPr>
              <a:t>()  </a:t>
            </a:r>
            <a:r>
              <a:rPr lang="en-US" dirty="0" smtClean="0"/>
              <a:t>=&gt; 42L</a:t>
            </a:r>
          </a:p>
        </p:txBody>
      </p:sp>
    </p:spTree>
    <p:extLst>
      <p:ext uri="{BB962C8B-B14F-4D97-AF65-F5344CB8AC3E}">
        <p14:creationId xmlns:p14="http://schemas.microsoft.com/office/powerpoint/2010/main" val="33370719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the seek() method</a:t>
            </a:r>
          </a:p>
        </p:txBody>
      </p:sp>
      <p:sp>
        <p:nvSpPr>
          <p:cNvPr id="4096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smtClean="0">
                <a:solidFill>
                  <a:srgbClr val="660066"/>
                </a:solidFill>
                <a:latin typeface="Courier New"/>
                <a:cs typeface="Courier New"/>
              </a:rPr>
              <a:t>seek() </a:t>
            </a:r>
            <a:r>
              <a:rPr lang="en-US" dirty="0" smtClean="0"/>
              <a:t>method updates the current file position to a new file index (in bytes offset from the beginning of the file)</a:t>
            </a:r>
          </a:p>
          <a:p>
            <a:r>
              <a:rPr lang="en-US" dirty="0" smtClean="0">
                <a:solidFill>
                  <a:srgbClr val="2D2D8A"/>
                </a:solidFill>
              </a:rPr>
              <a:t>fd.seek(0)</a:t>
            </a:r>
            <a:r>
              <a:rPr lang="en-US" dirty="0" smtClean="0"/>
              <a:t>	# to the beginning of the file</a:t>
            </a:r>
          </a:p>
          <a:p>
            <a:r>
              <a:rPr lang="en-US" dirty="0" smtClean="0">
                <a:solidFill>
                  <a:srgbClr val="2D2D8A"/>
                </a:solidFill>
              </a:rPr>
              <a:t>fd.seek(100)  </a:t>
            </a:r>
            <a:r>
              <a:rPr lang="en-US" dirty="0" smtClean="0"/>
              <a:t># 100 bytes from beginning</a:t>
            </a:r>
          </a:p>
        </p:txBody>
      </p:sp>
    </p:spTree>
    <p:extLst>
      <p:ext uri="{BB962C8B-B14F-4D97-AF65-F5344CB8AC3E}">
        <p14:creationId xmlns:p14="http://schemas.microsoft.com/office/powerpoint/2010/main" val="20182869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counting bytes is a pain</a:t>
            </a:r>
          </a:p>
        </p:txBody>
      </p:sp>
      <p:sp>
        <p:nvSpPr>
          <p:cNvPr id="4198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counting bytes is a pain </a:t>
            </a:r>
          </a:p>
          <a:p>
            <a:r>
              <a:rPr lang="en-US" dirty="0" smtClean="0">
                <a:solidFill>
                  <a:srgbClr val="660066"/>
                </a:solidFill>
                <a:latin typeface="Courier New"/>
                <a:cs typeface="Courier New"/>
              </a:rPr>
              <a:t>seek</a:t>
            </a:r>
            <a:r>
              <a:rPr lang="en-US" dirty="0" smtClean="0">
                <a:solidFill>
                  <a:srgbClr val="660066"/>
                </a:solidFill>
              </a:rPr>
              <a:t> </a:t>
            </a:r>
            <a:r>
              <a:rPr lang="en-US" dirty="0" smtClean="0"/>
              <a:t>has an optional argument set:</a:t>
            </a:r>
          </a:p>
          <a:p>
            <a:pPr lvl="1"/>
            <a:r>
              <a:rPr lang="en-US" dirty="0" smtClean="0"/>
              <a:t>0: count from the beginning</a:t>
            </a:r>
          </a:p>
          <a:p>
            <a:pPr lvl="1"/>
            <a:r>
              <a:rPr lang="en-US" dirty="0" smtClean="0"/>
              <a:t>1: count for the current file position</a:t>
            </a:r>
          </a:p>
          <a:p>
            <a:pPr lvl="1"/>
            <a:r>
              <a:rPr lang="en-US" dirty="0" smtClean="0"/>
              <a:t>2: count from the end (backwards)</a:t>
            </a:r>
          </a:p>
        </p:txBody>
      </p:sp>
    </p:spTree>
    <p:extLst>
      <p:ext uri="{BB962C8B-B14F-4D97-AF65-F5344CB8AC3E}">
        <p14:creationId xmlns:p14="http://schemas.microsoft.com/office/powerpoint/2010/main" val="36049825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every read moves current forward</a:t>
            </a:r>
          </a:p>
        </p:txBody>
      </p:sp>
      <p:sp>
        <p:nvSpPr>
          <p:cNvPr id="4403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every read/</a:t>
            </a:r>
            <a:r>
              <a:rPr lang="en-US" dirty="0" err="1" smtClean="0"/>
              <a:t>readline</a:t>
            </a:r>
            <a:r>
              <a:rPr lang="en-US" dirty="0" smtClean="0"/>
              <a:t>/</a:t>
            </a:r>
            <a:r>
              <a:rPr lang="en-US" dirty="0" err="1" smtClean="0"/>
              <a:t>readlines</a:t>
            </a:r>
            <a:r>
              <a:rPr lang="en-US" dirty="0" smtClean="0"/>
              <a:t> moves the current </a:t>
            </a:r>
            <a:r>
              <a:rPr lang="en-US" dirty="0" err="1" smtClean="0"/>
              <a:t>pos</a:t>
            </a:r>
            <a:r>
              <a:rPr lang="en-US" dirty="0" smtClean="0"/>
              <a:t> forward</a:t>
            </a:r>
          </a:p>
          <a:p>
            <a:r>
              <a:rPr lang="en-US" dirty="0" smtClean="0"/>
              <a:t>when you hit the end, every read will just yield </a:t>
            </a:r>
            <a:r>
              <a:rPr lang="fr-FR" dirty="0" smtClean="0">
                <a:solidFill>
                  <a:srgbClr val="660066"/>
                </a:solidFill>
                <a:latin typeface="Courier New"/>
                <a:cs typeface="Courier New"/>
              </a:rPr>
              <a:t>'' </a:t>
            </a:r>
            <a:r>
              <a:rPr lang="fr-FR" dirty="0" smtClean="0"/>
              <a:t>(</a:t>
            </a:r>
            <a:r>
              <a:rPr lang="fr-FR" dirty="0" err="1" smtClean="0"/>
              <a:t>empty</a:t>
            </a:r>
            <a:r>
              <a:rPr lang="fr-FR" dirty="0" smtClean="0"/>
              <a:t> string)</a:t>
            </a:r>
            <a:r>
              <a:rPr lang="en-US" dirty="0" smtClean="0"/>
              <a:t>, since you are at the end</a:t>
            </a:r>
          </a:p>
          <a:p>
            <a:pPr lvl="1"/>
            <a:r>
              <a:rPr lang="en-US" dirty="0" smtClean="0"/>
              <a:t>no indication of end-of-file this way!</a:t>
            </a:r>
          </a:p>
          <a:p>
            <a:r>
              <a:rPr lang="en-US" dirty="0" smtClean="0"/>
              <a:t>you need to seek to the beginning to start again (or close and open, seek is easier)</a:t>
            </a:r>
          </a:p>
        </p:txBody>
      </p:sp>
    </p:spTree>
    <p:extLst>
      <p:ext uri="{BB962C8B-B14F-4D97-AF65-F5344CB8AC3E}">
        <p14:creationId xmlns:p14="http://schemas.microsoft.com/office/powerpoint/2010/main" val="31086696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838200" y="158987"/>
            <a:ext cx="7391400" cy="6096178"/>
          </a:xfrm>
        </p:spPr>
      </p:pic>
    </p:spTree>
    <p:extLst>
      <p:ext uri="{BB962C8B-B14F-4D97-AF65-F5344CB8AC3E}">
        <p14:creationId xmlns:p14="http://schemas.microsoft.com/office/powerpoint/2010/main" val="9540049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660066"/>
                </a:solidFill>
                <a:latin typeface="Courier New"/>
                <a:cs typeface="Courier New"/>
              </a:rPr>
              <a:t>with</a:t>
            </a:r>
            <a:r>
              <a:rPr lang="en-US" dirty="0" smtClean="0"/>
              <a:t> statement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>
                <a:latin typeface="Courier New"/>
                <a:cs typeface="Courier New"/>
              </a:rPr>
              <a:t>open</a:t>
            </a:r>
            <a:r>
              <a:rPr lang="en-US" dirty="0" smtClean="0"/>
              <a:t> and </a:t>
            </a:r>
            <a:r>
              <a:rPr lang="en-US" dirty="0" smtClean="0">
                <a:latin typeface="Courier New"/>
                <a:cs typeface="Courier New"/>
              </a:rPr>
              <a:t>close</a:t>
            </a:r>
            <a:r>
              <a:rPr lang="en-US" dirty="0" smtClean="0"/>
              <a:t> occur in pairs (or should) so Python provides a shortcut, the </a:t>
            </a:r>
            <a:r>
              <a:rPr lang="en-US" dirty="0" smtClean="0">
                <a:solidFill>
                  <a:srgbClr val="660066"/>
                </a:solidFill>
                <a:latin typeface="Courier New"/>
                <a:cs typeface="Courier New"/>
              </a:rPr>
              <a:t>with</a:t>
            </a:r>
            <a:r>
              <a:rPr lang="en-US" dirty="0" smtClean="0">
                <a:solidFill>
                  <a:srgbClr val="660066"/>
                </a:solidFill>
              </a:rPr>
              <a:t> </a:t>
            </a:r>
            <a:r>
              <a:rPr lang="en-US" dirty="0" smtClean="0"/>
              <a:t>statement</a:t>
            </a:r>
          </a:p>
          <a:p>
            <a:r>
              <a:rPr lang="en-US" dirty="0" smtClean="0"/>
              <a:t>creates a context that includes an exit which is invoked automatically</a:t>
            </a:r>
          </a:p>
          <a:p>
            <a:r>
              <a:rPr lang="en-US" dirty="0" smtClean="0"/>
              <a:t>for files, the exit is to close the file</a:t>
            </a:r>
          </a:p>
          <a:p>
            <a:pPr marL="0" indent="0">
              <a:buNone/>
            </a:pPr>
            <a:r>
              <a:rPr lang="en-US" dirty="0" smtClean="0">
                <a:latin typeface="Courier New"/>
                <a:cs typeface="Courier New"/>
              </a:rPr>
              <a:t>with expression as variable: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suite</a:t>
            </a:r>
            <a:endParaRPr lang="en-US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9960425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28600" y="2514600"/>
            <a:ext cx="8763000" cy="1600200"/>
          </a:xfrm>
        </p:spPr>
      </p:pic>
      <p:sp>
        <p:nvSpPr>
          <p:cNvPr id="6" name="TextBox 5"/>
          <p:cNvSpPr txBox="1"/>
          <p:nvPr/>
        </p:nvSpPr>
        <p:spPr bwMode="auto">
          <a:xfrm>
            <a:off x="533400" y="762000"/>
            <a:ext cx="6907435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000000"/>
                </a:solidFill>
                <a:latin typeface="+mn-lt"/>
              </a:rPr>
              <a:t>File is closed automatically when </a:t>
            </a:r>
          </a:p>
          <a:p>
            <a:r>
              <a:rPr lang="en-US" sz="3600" dirty="0" smtClean="0">
                <a:solidFill>
                  <a:srgbClr val="000000"/>
                </a:solidFill>
                <a:latin typeface="+mn-lt"/>
              </a:rPr>
              <a:t>the suite ends</a:t>
            </a:r>
          </a:p>
        </p:txBody>
      </p:sp>
    </p:spTree>
    <p:extLst>
      <p:ext uri="{BB962C8B-B14F-4D97-AF65-F5344CB8AC3E}">
        <p14:creationId xmlns:p14="http://schemas.microsoft.com/office/powerpoint/2010/main" val="6004726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read(size=1)</a:t>
            </a:r>
          </a:p>
        </p:txBody>
      </p:sp>
      <p:sp>
        <p:nvSpPr>
          <p:cNvPr id="4505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you can use the </a:t>
            </a:r>
            <a:r>
              <a:rPr lang="en-US" dirty="0" smtClean="0">
                <a:solidFill>
                  <a:srgbClr val="660066"/>
                </a:solidFill>
                <a:latin typeface="Courier New"/>
                <a:cs typeface="Courier New"/>
              </a:rPr>
              <a:t>read() </a:t>
            </a:r>
            <a:r>
              <a:rPr lang="en-US" dirty="0" smtClean="0"/>
              <a:t>method to read just one byte at a time, and in combination with </a:t>
            </a:r>
            <a:r>
              <a:rPr lang="en-US" dirty="0" smtClean="0">
                <a:solidFill>
                  <a:srgbClr val="660066"/>
                </a:solidFill>
                <a:latin typeface="Courier New"/>
                <a:cs typeface="Courier New"/>
              </a:rPr>
              <a:t>seek</a:t>
            </a:r>
            <a:r>
              <a:rPr lang="en-US" dirty="0" smtClean="0"/>
              <a:t> move around the file and “look for things”. Once current is set, you can begin reading again</a:t>
            </a:r>
          </a:p>
        </p:txBody>
      </p:sp>
    </p:spTree>
    <p:extLst>
      <p:ext uri="{BB962C8B-B14F-4D97-AF65-F5344CB8AC3E}">
        <p14:creationId xmlns:p14="http://schemas.microsoft.com/office/powerpoint/2010/main" val="32320214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More on CSV files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5295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of what we know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all access, reading or writing, to a text file is by the use of strings</a:t>
            </a:r>
          </a:p>
          <a:p>
            <a:r>
              <a:rPr lang="en-US" dirty="0" smtClean="0"/>
              <a:t>iteration via a </a:t>
            </a:r>
            <a:r>
              <a:rPr lang="en-US" dirty="0" smtClean="0">
                <a:solidFill>
                  <a:srgbClr val="660066"/>
                </a:solidFill>
                <a:latin typeface="Courier New"/>
                <a:cs typeface="Courier New"/>
              </a:rPr>
              <a:t>for</a:t>
            </a:r>
            <a:r>
              <a:rPr lang="en-US" dirty="0" smtClean="0">
                <a:solidFill>
                  <a:srgbClr val="660066"/>
                </a:solidFill>
              </a:rPr>
              <a:t> </a:t>
            </a:r>
            <a:r>
              <a:rPr lang="en-US" dirty="0" smtClean="0"/>
              <a:t>loop gathers info from a file opened for reading one line at a time</a:t>
            </a:r>
          </a:p>
          <a:p>
            <a:r>
              <a:rPr lang="en-US" dirty="0" smtClean="0"/>
              <a:t>we write to a file opened for reading using the </a:t>
            </a:r>
            <a:r>
              <a:rPr lang="en-US" dirty="0" smtClean="0">
                <a:solidFill>
                  <a:srgbClr val="660066"/>
                </a:solidFill>
                <a:latin typeface="Courier New"/>
                <a:cs typeface="Courier New"/>
              </a:rPr>
              <a:t>print</a:t>
            </a:r>
            <a:r>
              <a:rPr lang="en-US" dirty="0" smtClean="0">
                <a:solidFill>
                  <a:srgbClr val="660066"/>
                </a:solidFill>
              </a:rPr>
              <a:t> </a:t>
            </a:r>
            <a:r>
              <a:rPr lang="en-US" dirty="0" smtClean="0"/>
              <a:t>function with an argument </a:t>
            </a:r>
            <a:r>
              <a:rPr lang="en-US" dirty="0" smtClean="0">
                <a:solidFill>
                  <a:srgbClr val="660066"/>
                </a:solidFill>
                <a:latin typeface="Courier New"/>
                <a:cs typeface="Courier New"/>
              </a:rPr>
              <a:t>file=</a:t>
            </a:r>
            <a:endParaRPr lang="en-US" dirty="0">
              <a:solidFill>
                <a:srgbClr val="660066"/>
              </a:solidFill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1299282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spreadsheets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spreadsheet is a very popular, and powerful, application for manipulating data</a:t>
            </a:r>
          </a:p>
          <a:p>
            <a:r>
              <a:rPr lang="en-US" dirty="0" smtClean="0"/>
              <a:t>Its popularity means there are many companies that provide their own version of the spreadsheet</a:t>
            </a:r>
          </a:p>
          <a:p>
            <a:r>
              <a:rPr lang="en-US" dirty="0" smtClean="0"/>
              <a:t>It would be nice if those different versions could share their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01455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CSV, basic sharing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basic approach to share data is the comma separated value (CSV) format</a:t>
            </a:r>
          </a:p>
          <a:p>
            <a:pPr lvl="1"/>
            <a:r>
              <a:rPr lang="en-US" dirty="0" smtClean="0"/>
              <a:t>it is a text format, accessible to all apps</a:t>
            </a:r>
          </a:p>
          <a:p>
            <a:pPr lvl="1"/>
            <a:r>
              <a:rPr lang="en-US" dirty="0" smtClean="0"/>
              <a:t>each line (even if blank) is a row</a:t>
            </a:r>
          </a:p>
          <a:p>
            <a:pPr lvl="1"/>
            <a:r>
              <a:rPr lang="en-US" dirty="0" smtClean="0"/>
              <a:t>in each row, each value is separated from the others by a comma (even if it is blank)</a:t>
            </a:r>
          </a:p>
          <a:p>
            <a:pPr lvl="1"/>
            <a:r>
              <a:rPr lang="en-US" dirty="0" smtClean="0"/>
              <a:t>cannot capture complex things like formula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30240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Spread sheet and corresponding CSV file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838199"/>
            <a:ext cx="5715000" cy="283482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799" y="3810000"/>
            <a:ext cx="6291385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978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Even CSV </a:t>
            </a:r>
            <a:r>
              <a:rPr lang="en-US" dirty="0" err="1" smtClean="0"/>
              <a:t>isn</a:t>
            </a:r>
            <a:r>
              <a:rPr lang="fr-FR" dirty="0" smtClean="0"/>
              <a:t>'</a:t>
            </a:r>
            <a:r>
              <a:rPr lang="en-US" dirty="0" smtClean="0"/>
              <a:t>t universal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As simple as that sounds, even CSV format is not completely universal</a:t>
            </a:r>
          </a:p>
          <a:p>
            <a:pPr lvl="1"/>
            <a:r>
              <a:rPr lang="en-US" dirty="0" smtClean="0"/>
              <a:t>different apps have small variations</a:t>
            </a:r>
          </a:p>
          <a:p>
            <a:r>
              <a:rPr lang="en-US" dirty="0" smtClean="0"/>
              <a:t>Python provides a module to deal with these variations called the </a:t>
            </a:r>
            <a:r>
              <a:rPr lang="en-US" dirty="0" err="1" smtClean="0"/>
              <a:t>csv</a:t>
            </a:r>
            <a:r>
              <a:rPr lang="en-US" dirty="0" smtClean="0"/>
              <a:t> module</a:t>
            </a:r>
          </a:p>
          <a:p>
            <a:r>
              <a:rPr lang="en-US" dirty="0" smtClean="0"/>
              <a:t>This module allows you to read spreadsheet info into your program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65188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csv</a:t>
            </a:r>
            <a:r>
              <a:rPr lang="en-US" dirty="0" smtClean="0"/>
              <a:t> reader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876800"/>
          </a:xfrm>
        </p:spPr>
        <p:txBody>
          <a:bodyPr/>
          <a:lstStyle/>
          <a:p>
            <a:r>
              <a:rPr lang="en-US" dirty="0" smtClean="0"/>
              <a:t>import the </a:t>
            </a:r>
            <a:r>
              <a:rPr lang="en-US" dirty="0" err="1" smtClean="0"/>
              <a:t>csv</a:t>
            </a:r>
            <a:r>
              <a:rPr lang="en-US" dirty="0" smtClean="0"/>
              <a:t> module</a:t>
            </a:r>
          </a:p>
          <a:p>
            <a:r>
              <a:rPr lang="en-US" dirty="0" smtClean="0"/>
              <a:t>open the file as normally, creating a file object.</a:t>
            </a:r>
          </a:p>
          <a:p>
            <a:r>
              <a:rPr lang="en-US" dirty="0" smtClean="0"/>
              <a:t>create an instance of a </a:t>
            </a:r>
            <a:r>
              <a:rPr lang="en-US" dirty="0" err="1" smtClean="0"/>
              <a:t>csv</a:t>
            </a:r>
            <a:r>
              <a:rPr lang="en-US" dirty="0" smtClean="0"/>
              <a:t> reader, used to iterate through the file just opened</a:t>
            </a:r>
          </a:p>
          <a:p>
            <a:pPr lvl="1"/>
            <a:r>
              <a:rPr lang="en-US" dirty="0" smtClean="0"/>
              <a:t>you provide the file object as an argument to the constructor</a:t>
            </a:r>
          </a:p>
          <a:p>
            <a:r>
              <a:rPr lang="en-US" dirty="0" smtClean="0"/>
              <a:t>iterating with the reader object yields a row as a list of strings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67621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Code Listing 14.2 (and output)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8700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9200"/>
            <a:ext cx="6858000" cy="269630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08" y="3962399"/>
            <a:ext cx="7592291" cy="259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0311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things to note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Universal new line is working by default</a:t>
            </a:r>
          </a:p>
          <a:p>
            <a:pPr lvl="1"/>
            <a:r>
              <a:rPr lang="en-US" dirty="0" smtClean="0"/>
              <a:t>needed for this worksheet</a:t>
            </a:r>
          </a:p>
          <a:p>
            <a:r>
              <a:rPr lang="en-US" dirty="0" smtClean="0"/>
              <a:t>A blank line in the CSV shows up as an empty list</a:t>
            </a:r>
          </a:p>
          <a:p>
            <a:r>
              <a:rPr lang="en-US" dirty="0" smtClean="0"/>
              <a:t>empty column shows up as an empty string in the list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975234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csv</a:t>
            </a:r>
            <a:r>
              <a:rPr lang="en-US" dirty="0" smtClean="0"/>
              <a:t> writer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much the same, except:</a:t>
            </a:r>
          </a:p>
          <a:p>
            <a:r>
              <a:rPr lang="en-US" dirty="0" smtClean="0"/>
              <a:t>the opened file must have write enabled</a:t>
            </a:r>
          </a:p>
          <a:p>
            <a:r>
              <a:rPr lang="en-US" dirty="0" smtClean="0"/>
              <a:t>the method is </a:t>
            </a:r>
            <a:r>
              <a:rPr lang="en-US" dirty="0" err="1" smtClean="0">
                <a:solidFill>
                  <a:schemeClr val="accent6"/>
                </a:solidFill>
              </a:rPr>
              <a:t>writerow</a:t>
            </a:r>
            <a:r>
              <a:rPr lang="en-US" dirty="0" smtClean="0"/>
              <a:t>, and it takes a </a:t>
            </a:r>
            <a:r>
              <a:rPr lang="en-US" b="1" i="1" dirty="0" smtClean="0"/>
              <a:t>list of strings</a:t>
            </a:r>
            <a:r>
              <a:rPr lang="en-US" dirty="0" smtClean="0"/>
              <a:t> to be written as a row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77662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Listing 14.3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This code listing is a good example of reading, modifying and then writing out a CSV file that could be read by a spreadsheet</a:t>
            </a:r>
          </a:p>
          <a:p>
            <a:r>
              <a:rPr lang="en-US" dirty="0" smtClean="0"/>
              <a:t>It involves lots of slicing (and has comments) so it is a good exercise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75468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Code Listing 14.1</a:t>
            </a:r>
          </a:p>
          <a:p>
            <a:r>
              <a:rPr lang="en-US" dirty="0" smtClean="0"/>
              <a:t>Review</a:t>
            </a:r>
          </a:p>
        </p:txBody>
      </p:sp>
    </p:spTree>
    <p:extLst>
      <p:ext uri="{BB962C8B-B14F-4D97-AF65-F5344CB8AC3E}">
        <p14:creationId xmlns:p14="http://schemas.microsoft.com/office/powerpoint/2010/main" val="163989154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os</a:t>
            </a:r>
            <a:r>
              <a:rPr lang="en-US" dirty="0" smtClean="0"/>
              <a:t> module</a:t>
            </a:r>
            <a:endParaRPr lang="en-US" dirty="0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86538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What is the os module</a:t>
            </a:r>
            <a:endParaRPr lang="en-US"/>
          </a:p>
        </p:txBody>
      </p:sp>
      <p:sp>
        <p:nvSpPr>
          <p:cNvPr id="48132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err="1" smtClean="0">
                <a:solidFill>
                  <a:srgbClr val="660066"/>
                </a:solidFill>
                <a:latin typeface="Courier New"/>
                <a:cs typeface="Courier New"/>
              </a:rPr>
              <a:t>os</a:t>
            </a:r>
            <a:r>
              <a:rPr lang="en-US" dirty="0" smtClean="0"/>
              <a:t> module in Python is an interface between the operating system and the Python language.</a:t>
            </a:r>
          </a:p>
          <a:p>
            <a:r>
              <a:rPr lang="en-US" dirty="0" smtClean="0"/>
              <a:t>As such, it has many sub-functionalities dealing with various aspects.</a:t>
            </a:r>
          </a:p>
          <a:p>
            <a:r>
              <a:rPr lang="en-US" dirty="0" smtClean="0"/>
              <a:t>We will look mostly at the file related stuff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971101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What is a directory/folder?</a:t>
            </a:r>
            <a:endParaRPr lang="en-US"/>
          </a:p>
        </p:txBody>
      </p:sp>
      <p:sp>
        <p:nvSpPr>
          <p:cNvPr id="49156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Whether in Windows, Linux or on OS X, all OS</a:t>
            </a:r>
            <a:r>
              <a:rPr lang="fr-FR" dirty="0" smtClean="0"/>
              <a:t>'</a:t>
            </a:r>
            <a:r>
              <a:rPr lang="en-US" dirty="0" smtClean="0"/>
              <a:t>s maintain a </a:t>
            </a:r>
            <a:r>
              <a:rPr lang="en-US" b="1" i="1" dirty="0" smtClean="0"/>
              <a:t>directory structure</a:t>
            </a:r>
            <a:r>
              <a:rPr lang="en-US" dirty="0" smtClean="0"/>
              <a:t>.</a:t>
            </a:r>
          </a:p>
          <a:p>
            <a:r>
              <a:rPr lang="en-US" dirty="0" smtClean="0"/>
              <a:t>A directory is a container of files or other directories</a:t>
            </a:r>
          </a:p>
          <a:p>
            <a:r>
              <a:rPr lang="en-US" dirty="0" smtClean="0"/>
              <a:t>These directories are arranged in a hierarchy or tree</a:t>
            </a:r>
          </a:p>
          <a:p>
            <a:pPr lvl="1"/>
            <a:r>
              <a:rPr lang="en-US" dirty="0" smtClean="0"/>
              <a:t>remember hierarchy from chapter 12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466296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Computer Science </a:t>
            </a:r>
            <a:r>
              <a:rPr lang="en-US" b="1" i="1" dirty="0" smtClean="0"/>
              <a:t>tree</a:t>
            </a:r>
            <a:endParaRPr lang="en-US" b="1" i="1" dirty="0"/>
          </a:p>
        </p:txBody>
      </p:sp>
      <p:sp>
        <p:nvSpPr>
          <p:cNvPr id="50180" name="Rectangle 3"/>
          <p:cNvSpPr>
            <a:spLocks noGrp="1" noChangeArrowheads="1"/>
          </p:cNvSpPr>
          <p:nvPr>
            <p:ph idx="1"/>
          </p:nvPr>
        </p:nvSpPr>
        <p:spPr>
          <a:xfrm>
            <a:off x="0" y="1447800"/>
            <a:ext cx="3886200" cy="4525963"/>
          </a:xfrm>
        </p:spPr>
        <p:txBody>
          <a:bodyPr/>
          <a:lstStyle/>
          <a:p>
            <a:r>
              <a:rPr lang="en-US" dirty="0" smtClean="0"/>
              <a:t>it has a </a:t>
            </a:r>
            <a:r>
              <a:rPr lang="en-US" b="1" i="1" dirty="0" smtClean="0"/>
              <a:t>root</a:t>
            </a:r>
            <a:r>
              <a:rPr lang="en-US" dirty="0" smtClean="0"/>
              <a:t> node, with </a:t>
            </a:r>
            <a:r>
              <a:rPr lang="en-US" b="1" i="1" dirty="0" smtClean="0"/>
              <a:t>branch</a:t>
            </a:r>
            <a:r>
              <a:rPr lang="en-US" dirty="0" smtClean="0"/>
              <a:t> nodes, ends in </a:t>
            </a:r>
            <a:r>
              <a:rPr lang="en-US" b="1" i="1" dirty="0" smtClean="0"/>
              <a:t>leaf</a:t>
            </a:r>
            <a:r>
              <a:rPr lang="en-US" dirty="0" smtClean="0"/>
              <a:t> nodes</a:t>
            </a:r>
          </a:p>
          <a:p>
            <a:r>
              <a:rPr lang="en-US" dirty="0" smtClean="0"/>
              <a:t>the directory structure is hierarchy (tree)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7867" y="3200400"/>
            <a:ext cx="6316133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64959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Directory tree</a:t>
            </a:r>
            <a:endParaRPr lang="en-US"/>
          </a:p>
        </p:txBody>
      </p:sp>
      <p:sp>
        <p:nvSpPr>
          <p:cNvPr id="51204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Directories can be organized in a hierarchy, with the root directory and subsequent branch and leaf directories</a:t>
            </a:r>
          </a:p>
          <a:p>
            <a:r>
              <a:rPr lang="en-US" dirty="0" smtClean="0"/>
              <a:t>Each directory can hold files or other directories</a:t>
            </a:r>
          </a:p>
          <a:p>
            <a:r>
              <a:rPr lang="en-US" dirty="0" smtClean="0"/>
              <a:t>This allows for sub and super directories</a:t>
            </a:r>
          </a:p>
          <a:p>
            <a:pPr lvl="1"/>
            <a:r>
              <a:rPr lang="en-US" dirty="0" smtClean="0"/>
              <a:t>just like in subclass/superclass in chapter 12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238878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r>
              <a:rPr lang="en-US" b="1" i="1" dirty="0" smtClean="0"/>
              <a:t>file path </a:t>
            </a:r>
            <a:r>
              <a:rPr lang="en-US" dirty="0" smtClean="0"/>
              <a:t>is a path through the tree</a:t>
            </a:r>
            <a:endParaRPr lang="en-US" dirty="0"/>
          </a:p>
        </p:txBody>
      </p:sp>
      <p:sp>
        <p:nvSpPr>
          <p:cNvPr id="52228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A path to a file is a path through the hierarchy to the node that contains a file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>
                <a:latin typeface="Courier New"/>
                <a:cs typeface="Courier New"/>
              </a:rPr>
              <a:t>/bill/python/code/</a:t>
            </a:r>
            <a:r>
              <a:rPr lang="en-US" dirty="0" err="1" smtClean="0">
                <a:latin typeface="Courier New"/>
                <a:cs typeface="Courier New"/>
              </a:rPr>
              <a:t>myCode.py</a:t>
            </a:r>
            <a:endParaRPr lang="en-US" dirty="0" smtClean="0"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path is from the root node /, to the bill directory, to the python directory, to the code directory where the file </a:t>
            </a:r>
            <a:r>
              <a:rPr lang="en-US" dirty="0" err="1" smtClean="0"/>
              <a:t>myCode.py</a:t>
            </a:r>
            <a:r>
              <a:rPr lang="en-US" dirty="0" smtClean="0"/>
              <a:t> resides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359236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smtClean="0">
                <a:solidFill>
                  <a:srgbClr val="660066"/>
                </a:solidFill>
                <a:latin typeface="Courier New"/>
                <a:cs typeface="Courier New"/>
              </a:rPr>
              <a:t>/</a:t>
            </a:r>
            <a:r>
              <a:rPr lang="en-US" dirty="0" smtClean="0"/>
              <a:t> in a path</a:t>
            </a:r>
            <a:endParaRPr lang="en-US" dirty="0"/>
          </a:p>
        </p:txBody>
      </p:sp>
      <p:sp>
        <p:nvSpPr>
          <p:cNvPr id="53252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4267200" cy="4525963"/>
          </a:xfrm>
        </p:spPr>
        <p:txBody>
          <a:bodyPr/>
          <a:lstStyle/>
          <a:p>
            <a:r>
              <a:rPr lang="en-US" dirty="0" smtClean="0"/>
              <a:t>think of</a:t>
            </a:r>
            <a:r>
              <a:rPr lang="en-US" dirty="0" smtClean="0">
                <a:solidFill>
                  <a:srgbClr val="660066"/>
                </a:solidFill>
                <a:latin typeface="Courier New"/>
                <a:cs typeface="Courier New"/>
              </a:rPr>
              <a:t> / </a:t>
            </a:r>
            <a:r>
              <a:rPr lang="en-US" dirty="0" smtClean="0"/>
              <a:t>as an operator, showing something is a directory</a:t>
            </a:r>
          </a:p>
          <a:p>
            <a:r>
              <a:rPr lang="en-US" dirty="0" smtClean="0"/>
              <a:t>follow the path, the leaf is either a directory or file</a:t>
            </a:r>
            <a:endParaRPr lang="en-US" dirty="0"/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4953000" y="1676400"/>
            <a:ext cx="2895600" cy="3459163"/>
            <a:chOff x="3120" y="1037"/>
            <a:chExt cx="1824" cy="2179"/>
          </a:xfrm>
        </p:grpSpPr>
        <p:sp>
          <p:nvSpPr>
            <p:cNvPr id="53257" name="Oval 5"/>
            <p:cNvSpPr>
              <a:spLocks noChangeArrowheads="1"/>
            </p:cNvSpPr>
            <p:nvPr/>
          </p:nvSpPr>
          <p:spPr bwMode="auto">
            <a:xfrm>
              <a:off x="3840" y="1056"/>
              <a:ext cx="510" cy="24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53258" name="Line 6"/>
            <p:cNvSpPr>
              <a:spLocks noChangeShapeType="1"/>
            </p:cNvSpPr>
            <p:nvPr/>
          </p:nvSpPr>
          <p:spPr bwMode="auto">
            <a:xfrm flipH="1">
              <a:off x="3744" y="1296"/>
              <a:ext cx="384" cy="38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259" name="Line 7"/>
            <p:cNvSpPr>
              <a:spLocks noChangeShapeType="1"/>
            </p:cNvSpPr>
            <p:nvPr/>
          </p:nvSpPr>
          <p:spPr bwMode="auto">
            <a:xfrm>
              <a:off x="4128" y="1296"/>
              <a:ext cx="384" cy="38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260" name="Oval 8"/>
            <p:cNvSpPr>
              <a:spLocks noChangeArrowheads="1"/>
            </p:cNvSpPr>
            <p:nvPr/>
          </p:nvSpPr>
          <p:spPr bwMode="auto">
            <a:xfrm>
              <a:off x="3552" y="1680"/>
              <a:ext cx="384" cy="24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1400">
                  <a:latin typeface="Monaco" pitchFamily="-107" charset="0"/>
                </a:rPr>
                <a:t>/bill</a:t>
              </a:r>
            </a:p>
          </p:txBody>
        </p:sp>
        <p:sp>
          <p:nvSpPr>
            <p:cNvPr id="53261" name="Oval 9"/>
            <p:cNvSpPr>
              <a:spLocks noChangeArrowheads="1"/>
            </p:cNvSpPr>
            <p:nvPr/>
          </p:nvSpPr>
          <p:spPr bwMode="auto">
            <a:xfrm>
              <a:off x="4368" y="1680"/>
              <a:ext cx="384" cy="24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1400">
                  <a:latin typeface="Monaco" pitchFamily="-107" charset="0"/>
                </a:rPr>
                <a:t>/fred</a:t>
              </a:r>
            </a:p>
          </p:txBody>
        </p:sp>
        <p:sp>
          <p:nvSpPr>
            <p:cNvPr id="53262" name="Oval 10"/>
            <p:cNvSpPr>
              <a:spLocks noChangeArrowheads="1"/>
            </p:cNvSpPr>
            <p:nvPr/>
          </p:nvSpPr>
          <p:spPr bwMode="auto">
            <a:xfrm>
              <a:off x="3438" y="2256"/>
              <a:ext cx="546" cy="288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53263" name="Line 11"/>
            <p:cNvSpPr>
              <a:spLocks noChangeShapeType="1"/>
            </p:cNvSpPr>
            <p:nvPr/>
          </p:nvSpPr>
          <p:spPr bwMode="auto">
            <a:xfrm flipH="1">
              <a:off x="3408" y="2544"/>
              <a:ext cx="384" cy="38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264" name="Line 12"/>
            <p:cNvSpPr>
              <a:spLocks noChangeShapeType="1"/>
            </p:cNvSpPr>
            <p:nvPr/>
          </p:nvSpPr>
          <p:spPr bwMode="auto">
            <a:xfrm>
              <a:off x="3792" y="2544"/>
              <a:ext cx="384" cy="38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265" name="Oval 13"/>
            <p:cNvSpPr>
              <a:spLocks noChangeArrowheads="1"/>
            </p:cNvSpPr>
            <p:nvPr/>
          </p:nvSpPr>
          <p:spPr bwMode="auto">
            <a:xfrm>
              <a:off x="3120" y="2928"/>
              <a:ext cx="624" cy="288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266" name="Oval 14"/>
            <p:cNvSpPr>
              <a:spLocks noChangeArrowheads="1"/>
            </p:cNvSpPr>
            <p:nvPr/>
          </p:nvSpPr>
          <p:spPr bwMode="auto">
            <a:xfrm>
              <a:off x="4080" y="2928"/>
              <a:ext cx="240" cy="24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267" name="Line 15"/>
            <p:cNvSpPr>
              <a:spLocks noChangeShapeType="1"/>
            </p:cNvSpPr>
            <p:nvPr/>
          </p:nvSpPr>
          <p:spPr bwMode="auto">
            <a:xfrm flipH="1">
              <a:off x="4416" y="1920"/>
              <a:ext cx="144" cy="38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268" name="Line 16"/>
            <p:cNvSpPr>
              <a:spLocks noChangeShapeType="1"/>
            </p:cNvSpPr>
            <p:nvPr/>
          </p:nvSpPr>
          <p:spPr bwMode="auto">
            <a:xfrm>
              <a:off x="4560" y="1920"/>
              <a:ext cx="240" cy="38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269" name="Oval 17"/>
            <p:cNvSpPr>
              <a:spLocks noChangeArrowheads="1"/>
            </p:cNvSpPr>
            <p:nvPr/>
          </p:nvSpPr>
          <p:spPr bwMode="auto">
            <a:xfrm>
              <a:off x="4272" y="2304"/>
              <a:ext cx="240" cy="24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270" name="Oval 18"/>
            <p:cNvSpPr>
              <a:spLocks noChangeArrowheads="1"/>
            </p:cNvSpPr>
            <p:nvPr/>
          </p:nvSpPr>
          <p:spPr bwMode="auto">
            <a:xfrm>
              <a:off x="4704" y="2304"/>
              <a:ext cx="240" cy="24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271" name="Line 19"/>
            <p:cNvSpPr>
              <a:spLocks noChangeShapeType="1"/>
            </p:cNvSpPr>
            <p:nvPr/>
          </p:nvSpPr>
          <p:spPr bwMode="auto">
            <a:xfrm>
              <a:off x="3744" y="1920"/>
              <a:ext cx="0" cy="3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272" name="Text Box 20"/>
            <p:cNvSpPr txBox="1">
              <a:spLocks noChangeArrowheads="1"/>
            </p:cNvSpPr>
            <p:nvPr/>
          </p:nvSpPr>
          <p:spPr bwMode="auto">
            <a:xfrm>
              <a:off x="4014" y="1037"/>
              <a:ext cx="156" cy="231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800"/>
                <a:t>/</a:t>
              </a:r>
              <a:endParaRPr lang="en-US"/>
            </a:p>
          </p:txBody>
        </p:sp>
        <p:sp>
          <p:nvSpPr>
            <p:cNvPr id="53273" name="Text Box 21"/>
            <p:cNvSpPr txBox="1">
              <a:spLocks noChangeArrowheads="1"/>
            </p:cNvSpPr>
            <p:nvPr/>
          </p:nvSpPr>
          <p:spPr bwMode="auto">
            <a:xfrm>
              <a:off x="3428" y="2304"/>
              <a:ext cx="652" cy="192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sz="1400">
                  <a:latin typeface="Monaco" pitchFamily="-107" charset="0"/>
                </a:rPr>
                <a:t>/python</a:t>
              </a:r>
            </a:p>
          </p:txBody>
        </p:sp>
        <p:sp>
          <p:nvSpPr>
            <p:cNvPr id="53274" name="Text Box 22"/>
            <p:cNvSpPr txBox="1">
              <a:spLocks noChangeArrowheads="1"/>
            </p:cNvSpPr>
            <p:nvPr/>
          </p:nvSpPr>
          <p:spPr bwMode="auto">
            <a:xfrm>
              <a:off x="3188" y="2976"/>
              <a:ext cx="652" cy="192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sz="1400">
                  <a:latin typeface="Monaco" pitchFamily="-107" charset="0"/>
                </a:rPr>
                <a:t>/code</a:t>
              </a:r>
            </a:p>
          </p:txBody>
        </p:sp>
      </p:grpSp>
      <p:sp>
        <p:nvSpPr>
          <p:cNvPr id="53254" name="Line 23"/>
          <p:cNvSpPr>
            <a:spLocks noChangeShapeType="1"/>
          </p:cNvSpPr>
          <p:nvPr/>
        </p:nvSpPr>
        <p:spPr bwMode="auto">
          <a:xfrm flipH="1">
            <a:off x="5715000" y="2133600"/>
            <a:ext cx="381000" cy="457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3255" name="Line 24"/>
          <p:cNvSpPr>
            <a:spLocks noChangeShapeType="1"/>
          </p:cNvSpPr>
          <p:nvPr/>
        </p:nvSpPr>
        <p:spPr bwMode="auto">
          <a:xfrm>
            <a:off x="5638800" y="3124200"/>
            <a:ext cx="0" cy="457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3256" name="Line 25"/>
          <p:cNvSpPr>
            <a:spLocks noChangeShapeType="1"/>
          </p:cNvSpPr>
          <p:nvPr/>
        </p:nvSpPr>
        <p:spPr bwMode="auto">
          <a:xfrm flipH="1">
            <a:off x="5181600" y="4191000"/>
            <a:ext cx="381000" cy="381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53344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path String</a:t>
            </a:r>
            <a:endParaRPr lang="en-US" dirty="0"/>
          </a:p>
        </p:txBody>
      </p:sp>
      <p:sp>
        <p:nvSpPr>
          <p:cNvPr id="54276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valid path string for python is a string which indicates a valid path in the directory structure</a:t>
            </a:r>
          </a:p>
          <a:p>
            <a:r>
              <a:rPr lang="en-US" dirty="0" smtClean="0"/>
              <a:t>Thus </a:t>
            </a:r>
            <a:r>
              <a:rPr lang="fr-FR" sz="2800" dirty="0" smtClean="0">
                <a:latin typeface="Courier New"/>
                <a:cs typeface="Courier New"/>
              </a:rPr>
              <a:t>'</a:t>
            </a:r>
            <a:r>
              <a:rPr lang="en-US" sz="2800" dirty="0" smtClean="0">
                <a:latin typeface="Courier New"/>
                <a:cs typeface="Courier New"/>
              </a:rPr>
              <a:t>/Users/bill/python/</a:t>
            </a:r>
            <a:r>
              <a:rPr lang="en-US" sz="2800" dirty="0" err="1" smtClean="0">
                <a:latin typeface="Courier New"/>
                <a:cs typeface="Courier New"/>
              </a:rPr>
              <a:t>code.py</a:t>
            </a:r>
            <a:r>
              <a:rPr lang="fr-FR" sz="2800" dirty="0" smtClean="0">
                <a:latin typeface="Courier New"/>
                <a:cs typeface="Courier New"/>
              </a:rPr>
              <a:t>'</a:t>
            </a:r>
            <a:r>
              <a:rPr lang="en-US" sz="2800" dirty="0" smtClean="0">
                <a:latin typeface="Courier New"/>
                <a:cs typeface="Courier New"/>
              </a:rPr>
              <a:t> </a:t>
            </a:r>
            <a:r>
              <a:rPr lang="en-US" dirty="0" smtClean="0"/>
              <a:t>is a valid path string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827607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ea typeface="ＭＳ Ｐゴシック" pitchFamily="-107" charset="-128"/>
                <a:cs typeface="ＭＳ Ｐゴシック" pitchFamily="-107" charset="-128"/>
              </a:rPr>
              <a:t>different </a:t>
            </a:r>
            <a:r>
              <a:rPr lang="fr-FR" dirty="0" smtClean="0">
                <a:ea typeface="ＭＳ Ｐゴシック" pitchFamily="-107" charset="-128"/>
                <a:cs typeface="ＭＳ Ｐゴシック" pitchFamily="-107" charset="-128"/>
              </a:rPr>
              <a:t>'</a:t>
            </a:r>
            <a:r>
              <a:rPr lang="en-US" dirty="0" smtClean="0">
                <a:ea typeface="ＭＳ Ｐゴシック" pitchFamily="-107" charset="-128"/>
                <a:cs typeface="ＭＳ Ｐゴシック" pitchFamily="-107" charset="-128"/>
              </a:rPr>
              <a:t>paths</a:t>
            </a:r>
            <a:r>
              <a:rPr lang="fr-FR" dirty="0" smtClean="0">
                <a:ea typeface="ＭＳ Ｐゴシック" pitchFamily="-107" charset="-128"/>
                <a:cs typeface="ＭＳ Ｐゴシック" pitchFamily="-107" charset="-128"/>
              </a:rPr>
              <a:t>'</a:t>
            </a:r>
            <a:r>
              <a:rPr lang="en-US" dirty="0" smtClean="0">
                <a:ea typeface="ＭＳ Ｐゴシック" pitchFamily="-107" charset="-128"/>
                <a:cs typeface="ＭＳ Ｐゴシック" pitchFamily="-107" charset="-128"/>
              </a:rPr>
              <a:t> </a:t>
            </a:r>
            <a:r>
              <a:rPr lang="en-US" dirty="0">
                <a:ea typeface="ＭＳ Ｐゴシック" pitchFamily="-107" charset="-128"/>
                <a:cs typeface="ＭＳ Ｐゴシック" pitchFamily="-107" charset="-128"/>
              </a:rPr>
              <a:t>for different </a:t>
            </a:r>
            <a:r>
              <a:rPr lang="en-US" dirty="0" err="1">
                <a:ea typeface="ＭＳ Ｐゴシック" pitchFamily="-107" charset="-128"/>
                <a:cs typeface="ＭＳ Ｐゴシック" pitchFamily="-107" charset="-128"/>
              </a:rPr>
              <a:t>os</a:t>
            </a:r>
            <a:endParaRPr lang="en-US" dirty="0">
              <a:ea typeface="ＭＳ Ｐゴシック" pitchFamily="-107" charset="-128"/>
              <a:cs typeface="ＭＳ Ｐゴシック" pitchFamily="-107" charset="-128"/>
            </a:endParaRPr>
          </a:p>
        </p:txBody>
      </p:sp>
      <p:sp>
        <p:nvSpPr>
          <p:cNvPr id="55300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>
                <a:ea typeface="ＭＳ Ｐゴシック" pitchFamily="-107" charset="-128"/>
                <a:cs typeface="ＭＳ Ｐゴシック" pitchFamily="-107" charset="-128"/>
              </a:rPr>
              <a:t>It turns out that each OS has its own way of specifying a path</a:t>
            </a:r>
          </a:p>
          <a:p>
            <a:pPr lvl="1" eaLnBrk="1" hangingPunct="1"/>
            <a:r>
              <a:rPr lang="en-US" dirty="0"/>
              <a:t>C:\bill\python\</a:t>
            </a:r>
            <a:r>
              <a:rPr lang="en-US" dirty="0" err="1"/>
              <a:t>myFile.py</a:t>
            </a:r>
            <a:endParaRPr lang="en-US" dirty="0"/>
          </a:p>
          <a:p>
            <a:pPr lvl="1" eaLnBrk="1" hangingPunct="1"/>
            <a:r>
              <a:rPr lang="en-US" dirty="0"/>
              <a:t>/Users/bill/python/</a:t>
            </a:r>
            <a:r>
              <a:rPr lang="en-US" dirty="0" err="1"/>
              <a:t>myFile.py</a:t>
            </a:r>
            <a:endParaRPr lang="en-US" dirty="0"/>
          </a:p>
          <a:p>
            <a:pPr eaLnBrk="1" hangingPunct="1"/>
            <a:r>
              <a:rPr lang="en-US" dirty="0">
                <a:ea typeface="ＭＳ Ｐゴシック" pitchFamily="-107" charset="-128"/>
                <a:cs typeface="ＭＳ Ｐゴシック" pitchFamily="-107" charset="-128"/>
              </a:rPr>
              <a:t>Nicely, </a:t>
            </a:r>
            <a:r>
              <a:rPr lang="en-US" dirty="0" smtClean="0">
                <a:ea typeface="ＭＳ Ｐゴシック" pitchFamily="-107" charset="-128"/>
                <a:cs typeface="ＭＳ Ｐゴシック" pitchFamily="-107" charset="-128"/>
              </a:rPr>
              <a:t>Python </a:t>
            </a:r>
            <a:r>
              <a:rPr lang="en-US" dirty="0">
                <a:ea typeface="ＭＳ Ｐゴシック" pitchFamily="-107" charset="-128"/>
                <a:cs typeface="ＭＳ Ｐゴシック" pitchFamily="-107" charset="-128"/>
              </a:rPr>
              <a:t>knows that and translates to the appropriate </a:t>
            </a:r>
            <a:r>
              <a:rPr lang="en-US" dirty="0" smtClean="0">
                <a:ea typeface="ＭＳ Ｐゴシック" pitchFamily="-107" charset="-128"/>
                <a:cs typeface="ＭＳ Ｐゴシック" pitchFamily="-107" charset="-128"/>
              </a:rPr>
              <a:t>OS</a:t>
            </a:r>
            <a:endParaRPr lang="en-US" dirty="0">
              <a:ea typeface="ＭＳ Ｐゴシック" pitchFamily="-107" charset="-128"/>
              <a:cs typeface="ＭＳ Ｐゴシック" pitchFamily="-10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1239480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Two special directory names</a:t>
            </a:r>
            <a:endParaRPr lang="en-US"/>
          </a:p>
        </p:txBody>
      </p:sp>
      <p:sp>
        <p:nvSpPr>
          <p:cNvPr id="56324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directory name </a:t>
            </a:r>
            <a:r>
              <a:rPr lang="fr-FR" dirty="0" smtClean="0">
                <a:solidFill>
                  <a:srgbClr val="2D2D8A"/>
                </a:solidFill>
                <a:latin typeface="Courier New"/>
                <a:cs typeface="Courier New"/>
              </a:rPr>
              <a:t>'</a:t>
            </a:r>
            <a:r>
              <a:rPr lang="en-US" dirty="0" smtClean="0">
                <a:solidFill>
                  <a:srgbClr val="2D2D8A"/>
                </a:solidFill>
                <a:latin typeface="Courier New"/>
                <a:cs typeface="Courier New"/>
              </a:rPr>
              <a:t>.</a:t>
            </a:r>
            <a:r>
              <a:rPr lang="fr-FR" dirty="0" smtClean="0">
                <a:solidFill>
                  <a:srgbClr val="2D2D8A"/>
                </a:solidFill>
                <a:latin typeface="Courier New"/>
                <a:cs typeface="Courier New"/>
              </a:rPr>
              <a:t>'</a:t>
            </a:r>
            <a:r>
              <a:rPr lang="en-US" dirty="0" smtClean="0">
                <a:solidFill>
                  <a:srgbClr val="2D2D8A"/>
                </a:solidFill>
                <a:latin typeface="Courier New"/>
                <a:cs typeface="Courier New"/>
              </a:rPr>
              <a:t> </a:t>
            </a:r>
            <a:r>
              <a:rPr lang="en-US" dirty="0" smtClean="0"/>
              <a:t>is shortcut for the name of the current directory you are in as you traverse the directory tree</a:t>
            </a:r>
          </a:p>
          <a:p>
            <a:r>
              <a:rPr lang="en-US" dirty="0" smtClean="0"/>
              <a:t>The directory name </a:t>
            </a:r>
            <a:r>
              <a:rPr lang="fr-FR" dirty="0" smtClean="0">
                <a:solidFill>
                  <a:srgbClr val="2D2D8A"/>
                </a:solidFill>
                <a:latin typeface="Courier New"/>
                <a:cs typeface="Courier New"/>
              </a:rPr>
              <a:t>'</a:t>
            </a:r>
            <a:r>
              <a:rPr lang="en-US" dirty="0" smtClean="0">
                <a:solidFill>
                  <a:srgbClr val="2D2D8A"/>
                </a:solidFill>
                <a:latin typeface="Courier New"/>
                <a:cs typeface="Courier New"/>
              </a:rPr>
              <a:t>..</a:t>
            </a:r>
            <a:r>
              <a:rPr lang="fr-FR" dirty="0" smtClean="0">
                <a:solidFill>
                  <a:srgbClr val="2D2D8A"/>
                </a:solidFill>
                <a:latin typeface="Courier New"/>
                <a:cs typeface="Courier New"/>
              </a:rPr>
              <a:t>'</a:t>
            </a:r>
            <a:r>
              <a:rPr lang="en-US" dirty="0" smtClean="0">
                <a:solidFill>
                  <a:srgbClr val="2D2D8A"/>
                </a:solidFill>
                <a:latin typeface="Courier New"/>
                <a:cs typeface="Courier New"/>
              </a:rPr>
              <a:t> </a:t>
            </a:r>
            <a:r>
              <a:rPr lang="en-US" dirty="0" smtClean="0"/>
              <a:t>is a shortcut for the name of the parent directory of the current directory you are 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31336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1066800" y="223665"/>
            <a:ext cx="7010400" cy="6029670"/>
          </a:xfrm>
        </p:spPr>
      </p:pic>
    </p:spTree>
    <p:extLst>
      <p:ext uri="{BB962C8B-B14F-4D97-AF65-F5344CB8AC3E}">
        <p14:creationId xmlns:p14="http://schemas.microsoft.com/office/powerpoint/2010/main" val="406690376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</a:t>
            </a:r>
            <a:r>
              <a:rPr lang="en-US" dirty="0" err="1" smtClean="0"/>
              <a:t>os</a:t>
            </a:r>
            <a:r>
              <a:rPr lang="en-US" dirty="0" smtClean="0"/>
              <a:t> commands</a:t>
            </a:r>
            <a:endParaRPr lang="en-US" dirty="0"/>
          </a:p>
        </p:txBody>
      </p:sp>
      <p:sp>
        <p:nvSpPr>
          <p:cNvPr id="57348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solidFill>
                  <a:srgbClr val="2D2D8A"/>
                </a:solidFill>
                <a:latin typeface="Courier New"/>
                <a:cs typeface="Courier New"/>
              </a:rPr>
              <a:t>os.getcwd</a:t>
            </a:r>
            <a:r>
              <a:rPr lang="en-US" dirty="0" smtClean="0">
                <a:solidFill>
                  <a:srgbClr val="2D2D8A"/>
                </a:solidFill>
                <a:latin typeface="Courier New"/>
                <a:cs typeface="Courier New"/>
              </a:rPr>
              <a:t>() </a:t>
            </a:r>
            <a:r>
              <a:rPr lang="en-US" dirty="0" smtClean="0"/>
              <a:t>Returns the full path of the current working directory</a:t>
            </a:r>
          </a:p>
          <a:p>
            <a:r>
              <a:rPr lang="en-US" dirty="0" err="1" smtClean="0">
                <a:solidFill>
                  <a:srgbClr val="2D2D8A"/>
                </a:solidFill>
                <a:latin typeface="Courier New"/>
                <a:cs typeface="Courier New"/>
              </a:rPr>
              <a:t>os.chdir</a:t>
            </a:r>
            <a:r>
              <a:rPr lang="en-US" dirty="0" smtClean="0">
                <a:solidFill>
                  <a:srgbClr val="2D2D8A"/>
                </a:solidFill>
                <a:latin typeface="Courier New"/>
                <a:cs typeface="Courier New"/>
              </a:rPr>
              <a:t>(</a:t>
            </a:r>
            <a:r>
              <a:rPr lang="en-US" dirty="0" err="1" smtClean="0">
                <a:solidFill>
                  <a:srgbClr val="2D2D8A"/>
                </a:solidFill>
                <a:latin typeface="Courier New"/>
                <a:cs typeface="Courier New"/>
              </a:rPr>
              <a:t>path_str</a:t>
            </a:r>
            <a:r>
              <a:rPr lang="en-US" dirty="0" smtClean="0">
                <a:solidFill>
                  <a:srgbClr val="2D2D8A"/>
                </a:solidFill>
                <a:latin typeface="Courier New"/>
                <a:cs typeface="Courier New"/>
              </a:rPr>
              <a:t>) </a:t>
            </a:r>
            <a:r>
              <a:rPr lang="en-US" dirty="0" smtClean="0"/>
              <a:t>Change the current directory to the path provided</a:t>
            </a:r>
          </a:p>
          <a:p>
            <a:r>
              <a:rPr lang="en-US" dirty="0" err="1" smtClean="0">
                <a:solidFill>
                  <a:srgbClr val="2D2D8A"/>
                </a:solidFill>
                <a:latin typeface="Courier New"/>
                <a:cs typeface="Courier New"/>
              </a:rPr>
              <a:t>os.listdir</a:t>
            </a:r>
            <a:r>
              <a:rPr lang="en-US" dirty="0" smtClean="0">
                <a:solidFill>
                  <a:srgbClr val="2D2D8A"/>
                </a:solidFill>
                <a:latin typeface="Courier New"/>
                <a:cs typeface="Courier New"/>
              </a:rPr>
              <a:t>(</a:t>
            </a:r>
            <a:r>
              <a:rPr lang="en-US" dirty="0" err="1" smtClean="0">
                <a:solidFill>
                  <a:srgbClr val="2D2D8A"/>
                </a:solidFill>
                <a:latin typeface="Courier New"/>
                <a:cs typeface="Courier New"/>
              </a:rPr>
              <a:t>path_str</a:t>
            </a:r>
            <a:r>
              <a:rPr lang="en-US" dirty="0" smtClean="0">
                <a:solidFill>
                  <a:srgbClr val="2D2D8A"/>
                </a:solidFill>
                <a:latin typeface="Courier New"/>
                <a:cs typeface="Courier New"/>
              </a:rPr>
              <a:t>) </a:t>
            </a:r>
            <a:r>
              <a:rPr lang="en-US" dirty="0" smtClean="0"/>
              <a:t>Return a list of the files and directories in the path (including </a:t>
            </a:r>
            <a:r>
              <a:rPr lang="fr-FR" dirty="0" smtClean="0">
                <a:solidFill>
                  <a:srgbClr val="660066"/>
                </a:solidFill>
                <a:latin typeface="Courier New"/>
                <a:cs typeface="Courier New"/>
              </a:rPr>
              <a:t>'</a:t>
            </a:r>
            <a:r>
              <a:rPr lang="en-US" dirty="0" smtClean="0">
                <a:solidFill>
                  <a:srgbClr val="660066"/>
                </a:solidFill>
                <a:latin typeface="Courier New"/>
                <a:cs typeface="Courier New"/>
              </a:rPr>
              <a:t>.</a:t>
            </a:r>
            <a:r>
              <a:rPr lang="fr-FR" dirty="0" smtClean="0">
                <a:solidFill>
                  <a:srgbClr val="660066"/>
                </a:solidFill>
                <a:latin typeface="Courier New"/>
                <a:cs typeface="Courier New"/>
              </a:rPr>
              <a:t>'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863881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173736" y="1828800"/>
            <a:ext cx="8796528" cy="2819400"/>
          </a:xfrm>
        </p:spPr>
      </p:pic>
    </p:spTree>
    <p:extLst>
      <p:ext uri="{BB962C8B-B14F-4D97-AF65-F5344CB8AC3E}">
        <p14:creationId xmlns:p14="http://schemas.microsoft.com/office/powerpoint/2010/main" val="206361700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1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8229600" cy="792162"/>
          </a:xfrm>
        </p:spPr>
        <p:txBody>
          <a:bodyPr/>
          <a:lstStyle/>
          <a:p>
            <a:r>
              <a:rPr lang="en-US" dirty="0" smtClean="0"/>
              <a:t>Some more </a:t>
            </a:r>
            <a:r>
              <a:rPr lang="en-US" dirty="0" err="1" smtClean="0"/>
              <a:t>os</a:t>
            </a:r>
            <a:r>
              <a:rPr lang="en-US" dirty="0" smtClean="0"/>
              <a:t> commands</a:t>
            </a:r>
            <a:endParaRPr lang="en-US" dirty="0"/>
          </a:p>
        </p:txBody>
      </p:sp>
      <p:sp>
        <p:nvSpPr>
          <p:cNvPr id="58372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655637"/>
            <a:ext cx="8229600" cy="4525963"/>
          </a:xfrm>
        </p:spPr>
        <p:txBody>
          <a:bodyPr/>
          <a:lstStyle/>
          <a:p>
            <a:r>
              <a:rPr lang="en-US" dirty="0" err="1" smtClean="0">
                <a:solidFill>
                  <a:srgbClr val="2D2D8A"/>
                </a:solidFill>
                <a:latin typeface="Courier New"/>
                <a:cs typeface="Courier New"/>
              </a:rPr>
              <a:t>os.rename</a:t>
            </a:r>
            <a:r>
              <a:rPr lang="en-US" dirty="0" smtClean="0">
                <a:solidFill>
                  <a:srgbClr val="2D2D8A"/>
                </a:solidFill>
                <a:latin typeface="Courier New"/>
                <a:cs typeface="Courier New"/>
              </a:rPr>
              <a:t>(</a:t>
            </a:r>
            <a:r>
              <a:rPr lang="en-US" dirty="0" err="1" smtClean="0">
                <a:solidFill>
                  <a:srgbClr val="2D2D8A"/>
                </a:solidFill>
                <a:latin typeface="Courier New"/>
                <a:cs typeface="Courier New"/>
              </a:rPr>
              <a:t>source_path_str</a:t>
            </a:r>
            <a:r>
              <a:rPr lang="en-US" dirty="0" smtClean="0">
                <a:solidFill>
                  <a:srgbClr val="2D2D8A"/>
                </a:solidFill>
                <a:latin typeface="Courier New"/>
                <a:cs typeface="Courier New"/>
              </a:rPr>
              <a:t>, </a:t>
            </a:r>
            <a:r>
              <a:rPr lang="en-US" dirty="0" err="1" smtClean="0">
                <a:solidFill>
                  <a:srgbClr val="2D2D8A"/>
                </a:solidFill>
                <a:latin typeface="Courier New"/>
                <a:cs typeface="Courier New"/>
              </a:rPr>
              <a:t>dest_path_str</a:t>
            </a:r>
            <a:r>
              <a:rPr lang="en-US" dirty="0" smtClean="0">
                <a:solidFill>
                  <a:srgbClr val="2D2D8A"/>
                </a:solidFill>
                <a:latin typeface="Courier New"/>
                <a:cs typeface="Courier New"/>
              </a:rPr>
              <a:t>) </a:t>
            </a:r>
            <a:r>
              <a:rPr lang="en-US" dirty="0" smtClean="0"/>
              <a:t>Renames a file or directory</a:t>
            </a:r>
          </a:p>
          <a:p>
            <a:r>
              <a:rPr lang="en-US" dirty="0" err="1" smtClean="0">
                <a:solidFill>
                  <a:srgbClr val="2D2D8A"/>
                </a:solidFill>
                <a:latin typeface="Courier New"/>
                <a:cs typeface="Courier New"/>
              </a:rPr>
              <a:t>os.mkdir</a:t>
            </a:r>
            <a:r>
              <a:rPr lang="en-US" dirty="0" smtClean="0">
                <a:solidFill>
                  <a:srgbClr val="2D2D8A"/>
                </a:solidFill>
                <a:latin typeface="Courier New"/>
                <a:cs typeface="Courier New"/>
              </a:rPr>
              <a:t>(</a:t>
            </a:r>
            <a:r>
              <a:rPr lang="en-US" dirty="0" err="1" smtClean="0">
                <a:solidFill>
                  <a:srgbClr val="2D2D8A"/>
                </a:solidFill>
                <a:latin typeface="Courier New"/>
                <a:cs typeface="Courier New"/>
              </a:rPr>
              <a:t>path_str</a:t>
            </a:r>
            <a:r>
              <a:rPr lang="en-US" dirty="0" smtClean="0">
                <a:solidFill>
                  <a:srgbClr val="2D2D8A"/>
                </a:solidFill>
                <a:latin typeface="Courier New"/>
                <a:cs typeface="Courier New"/>
              </a:rPr>
              <a:t>) </a:t>
            </a:r>
            <a:r>
              <a:rPr lang="en-US" dirty="0" smtClean="0"/>
              <a:t>make a new directory. So </a:t>
            </a:r>
            <a:r>
              <a:rPr lang="en-US" dirty="0" err="1" smtClean="0">
                <a:latin typeface="Courier New"/>
                <a:cs typeface="Courier New"/>
              </a:rPr>
              <a:t>os.mkdir</a:t>
            </a:r>
            <a:r>
              <a:rPr lang="en-US" dirty="0" smtClean="0">
                <a:latin typeface="Courier New"/>
                <a:cs typeface="Courier New"/>
              </a:rPr>
              <a:t>(</a:t>
            </a:r>
            <a:r>
              <a:rPr lang="fr-FR" dirty="0" smtClean="0">
                <a:latin typeface="Courier New"/>
                <a:cs typeface="Courier New"/>
              </a:rPr>
              <a:t>'</a:t>
            </a:r>
            <a:r>
              <a:rPr lang="en-US" dirty="0" smtClean="0">
                <a:latin typeface="Courier New"/>
                <a:cs typeface="Courier New"/>
              </a:rPr>
              <a:t>/Users/bill/python/new</a:t>
            </a:r>
            <a:r>
              <a:rPr lang="fr-FR" dirty="0" smtClean="0">
                <a:latin typeface="Courier New"/>
                <a:cs typeface="Courier New"/>
              </a:rPr>
              <a:t>'</a:t>
            </a:r>
            <a:r>
              <a:rPr lang="en-US" dirty="0" smtClean="0">
                <a:latin typeface="Courier New"/>
                <a:cs typeface="Courier New"/>
              </a:rPr>
              <a:t>)</a:t>
            </a:r>
            <a:r>
              <a:rPr lang="en-US" dirty="0" smtClean="0"/>
              <a:t> creates the directory </a:t>
            </a:r>
            <a:r>
              <a:rPr lang="en-US" dirty="0" smtClean="0">
                <a:solidFill>
                  <a:srgbClr val="660066"/>
                </a:solidFill>
                <a:latin typeface="Courier New"/>
                <a:cs typeface="Courier New"/>
              </a:rPr>
              <a:t>new</a:t>
            </a:r>
            <a:r>
              <a:rPr lang="en-US" dirty="0" smtClean="0">
                <a:solidFill>
                  <a:srgbClr val="660066"/>
                </a:solidFill>
              </a:rPr>
              <a:t> </a:t>
            </a:r>
            <a:r>
              <a:rPr lang="en-US" dirty="0" smtClean="0"/>
              <a:t>under the directory </a:t>
            </a:r>
            <a:r>
              <a:rPr lang="en-US" dirty="0" smtClean="0">
                <a:solidFill>
                  <a:srgbClr val="660066"/>
                </a:solidFill>
                <a:latin typeface="Courier New"/>
                <a:cs typeface="Courier New"/>
              </a:rPr>
              <a:t>python</a:t>
            </a:r>
            <a:r>
              <a:rPr lang="en-US" dirty="0" smtClean="0"/>
              <a:t>.</a:t>
            </a:r>
          </a:p>
          <a:p>
            <a:r>
              <a:rPr lang="en-US" dirty="0" err="1" smtClean="0">
                <a:solidFill>
                  <a:srgbClr val="2D2D8A"/>
                </a:solidFill>
                <a:latin typeface="Courier New"/>
                <a:cs typeface="Courier New"/>
              </a:rPr>
              <a:t>os.remove</a:t>
            </a:r>
            <a:r>
              <a:rPr lang="en-US" dirty="0" smtClean="0">
                <a:solidFill>
                  <a:srgbClr val="2D2D8A"/>
                </a:solidFill>
                <a:latin typeface="Courier New"/>
                <a:cs typeface="Courier New"/>
              </a:rPr>
              <a:t>(</a:t>
            </a:r>
            <a:r>
              <a:rPr lang="en-US" dirty="0" err="1" smtClean="0">
                <a:solidFill>
                  <a:srgbClr val="2D2D8A"/>
                </a:solidFill>
                <a:latin typeface="Courier New"/>
                <a:cs typeface="Courier New"/>
              </a:rPr>
              <a:t>path_str</a:t>
            </a:r>
            <a:r>
              <a:rPr lang="en-US" dirty="0" smtClean="0">
                <a:solidFill>
                  <a:srgbClr val="2D2D8A"/>
                </a:solidFill>
                <a:latin typeface="Courier New"/>
                <a:cs typeface="Courier New"/>
              </a:rPr>
              <a:t>)</a:t>
            </a:r>
            <a:r>
              <a:rPr lang="en-US" dirty="0" smtClean="0"/>
              <a:t>Removes the file</a:t>
            </a:r>
          </a:p>
          <a:p>
            <a:r>
              <a:rPr lang="en-US" dirty="0" err="1" smtClean="0">
                <a:solidFill>
                  <a:srgbClr val="2D2D8A"/>
                </a:solidFill>
                <a:latin typeface="Courier New"/>
                <a:cs typeface="Courier New"/>
              </a:rPr>
              <a:t>os.rmdir</a:t>
            </a:r>
            <a:r>
              <a:rPr lang="en-US" dirty="0" smtClean="0">
                <a:solidFill>
                  <a:srgbClr val="2D2D8A"/>
                </a:solidFill>
                <a:latin typeface="Courier New"/>
                <a:cs typeface="Courier New"/>
              </a:rPr>
              <a:t>(</a:t>
            </a:r>
            <a:r>
              <a:rPr lang="en-US" dirty="0" err="1" smtClean="0">
                <a:solidFill>
                  <a:srgbClr val="2D2D8A"/>
                </a:solidFill>
                <a:latin typeface="Courier New"/>
                <a:cs typeface="Courier New"/>
              </a:rPr>
              <a:t>path_str</a:t>
            </a:r>
            <a:r>
              <a:rPr lang="en-US" dirty="0" smtClean="0">
                <a:solidFill>
                  <a:srgbClr val="2D2D8A"/>
                </a:solidFill>
                <a:latin typeface="Courier New"/>
                <a:cs typeface="Courier New"/>
              </a:rPr>
              <a:t>) </a:t>
            </a:r>
            <a:r>
              <a:rPr lang="en-US" dirty="0" smtClean="0"/>
              <a:t>Removes the directory, but the directory must be empty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83352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the walk function</a:t>
            </a:r>
            <a:endParaRPr lang="en-US"/>
          </a:p>
        </p:txBody>
      </p:sp>
      <p:sp>
        <p:nvSpPr>
          <p:cNvPr id="60420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solidFill>
                  <a:srgbClr val="2D2D8A"/>
                </a:solidFill>
                <a:latin typeface="Courier New"/>
                <a:cs typeface="Courier New"/>
              </a:rPr>
              <a:t>os.walk</a:t>
            </a:r>
            <a:r>
              <a:rPr lang="en-US" dirty="0" smtClean="0">
                <a:solidFill>
                  <a:srgbClr val="2D2D8A"/>
                </a:solidFill>
                <a:latin typeface="Courier New"/>
                <a:cs typeface="Courier New"/>
              </a:rPr>
              <a:t>(</a:t>
            </a:r>
            <a:r>
              <a:rPr lang="en-US" dirty="0" err="1" smtClean="0">
                <a:solidFill>
                  <a:srgbClr val="2D2D8A"/>
                </a:solidFill>
                <a:latin typeface="Courier New"/>
                <a:cs typeface="Courier New"/>
              </a:rPr>
              <a:t>path_str</a:t>
            </a:r>
            <a:r>
              <a:rPr lang="en-US" dirty="0" smtClean="0">
                <a:solidFill>
                  <a:srgbClr val="2D2D8A"/>
                </a:solidFill>
                <a:latin typeface="Courier New"/>
                <a:cs typeface="Courier New"/>
              </a:rPr>
              <a:t>) </a:t>
            </a:r>
            <a:r>
              <a:rPr lang="en-US" dirty="0" smtClean="0"/>
              <a:t>Starts at the directory in </a:t>
            </a:r>
            <a:r>
              <a:rPr lang="en-US" dirty="0" err="1" smtClean="0">
                <a:solidFill>
                  <a:srgbClr val="660066"/>
                </a:solidFill>
                <a:latin typeface="Courier New"/>
                <a:cs typeface="Courier New"/>
              </a:rPr>
              <a:t>path_str</a:t>
            </a:r>
            <a:r>
              <a:rPr lang="en-US" dirty="0" smtClean="0"/>
              <a:t>. It yields three values:</a:t>
            </a:r>
          </a:p>
          <a:p>
            <a:pPr lvl="1"/>
            <a:r>
              <a:rPr lang="en-US" dirty="0" err="1" smtClean="0">
                <a:solidFill>
                  <a:srgbClr val="660066"/>
                </a:solidFill>
                <a:latin typeface="Courier New"/>
                <a:cs typeface="Courier New"/>
              </a:rPr>
              <a:t>dir_name</a:t>
            </a:r>
            <a:r>
              <a:rPr lang="en-US" dirty="0" smtClean="0"/>
              <a:t>, name of the current directory</a:t>
            </a:r>
          </a:p>
          <a:p>
            <a:pPr lvl="1"/>
            <a:r>
              <a:rPr lang="en-US" dirty="0" err="1" smtClean="0">
                <a:solidFill>
                  <a:srgbClr val="660066"/>
                </a:solidFill>
                <a:latin typeface="Courier New"/>
                <a:cs typeface="Courier New"/>
              </a:rPr>
              <a:t>dir_list</a:t>
            </a:r>
            <a:r>
              <a:rPr lang="en-US" dirty="0" smtClean="0"/>
              <a:t>, list of subdirectories in the directory</a:t>
            </a:r>
          </a:p>
          <a:p>
            <a:pPr lvl="1"/>
            <a:r>
              <a:rPr lang="en-US" dirty="0" smtClean="0">
                <a:solidFill>
                  <a:srgbClr val="660066"/>
                </a:solidFill>
                <a:latin typeface="Courier New"/>
                <a:cs typeface="Courier New"/>
              </a:rPr>
              <a:t>files</a:t>
            </a:r>
            <a:r>
              <a:rPr lang="en-US" dirty="0" smtClean="0"/>
              <a:t>, list of files in the directory</a:t>
            </a:r>
          </a:p>
          <a:p>
            <a:r>
              <a:rPr lang="en-US" dirty="0" smtClean="0"/>
              <a:t>If you iterate through, walk will visit every directory in the tree. Default is top down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237365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Walk example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68432" b="-68432"/>
          <a:stretch>
            <a:fillRect/>
          </a:stretch>
        </p:blipFill>
        <p:spPr>
          <a:xfrm>
            <a:off x="41535" y="1120158"/>
            <a:ext cx="9102465" cy="5006005"/>
          </a:xfrm>
        </p:spPr>
      </p:pic>
    </p:spTree>
    <p:extLst>
      <p:ext uri="{BB962C8B-B14F-4D97-AF65-F5344CB8AC3E}">
        <p14:creationId xmlns:p14="http://schemas.microsoft.com/office/powerpoint/2010/main" val="130239169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os.path</a:t>
            </a:r>
            <a:r>
              <a:rPr lang="en-US" dirty="0" smtClean="0"/>
              <a:t> module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60004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err="1">
                <a:ea typeface="ＭＳ Ｐゴシック" pitchFamily="-107" charset="-128"/>
                <a:cs typeface="ＭＳ Ｐゴシック" pitchFamily="-107" charset="-128"/>
              </a:rPr>
              <a:t>os.path</a:t>
            </a:r>
            <a:r>
              <a:rPr lang="en-US" dirty="0">
                <a:ea typeface="ＭＳ Ｐゴシック" pitchFamily="-107" charset="-128"/>
                <a:cs typeface="ＭＳ Ｐゴシック" pitchFamily="-107" charset="-128"/>
              </a:rPr>
              <a:t> module</a:t>
            </a:r>
          </a:p>
        </p:txBody>
      </p:sp>
      <p:sp>
        <p:nvSpPr>
          <p:cNvPr id="63492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8229600" cy="42672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 typeface="Wingdings" pitchFamily="-107" charset="2"/>
              <a:buNone/>
            </a:pPr>
            <a:r>
              <a:rPr lang="en-US" dirty="0">
                <a:ea typeface="ＭＳ Ｐゴシック" pitchFamily="-107" charset="-128"/>
                <a:cs typeface="ＭＳ Ｐゴシック" pitchFamily="-107" charset="-128"/>
              </a:rPr>
              <a:t>allows you to gather some info on a </a:t>
            </a:r>
            <a:r>
              <a:rPr lang="en-US" dirty="0" smtClean="0">
                <a:ea typeface="ＭＳ Ｐゴシック" pitchFamily="-107" charset="-128"/>
                <a:cs typeface="ＭＳ Ｐゴシック" pitchFamily="-107" charset="-128"/>
              </a:rPr>
              <a:t>path</a:t>
            </a:r>
            <a:r>
              <a:rPr lang="fr-FR" dirty="0" smtClean="0">
                <a:ea typeface="ＭＳ Ｐゴシック" pitchFamily="-107" charset="-128"/>
                <a:cs typeface="ＭＳ Ｐゴシック" pitchFamily="-107" charset="-128"/>
              </a:rPr>
              <a:t>'</a:t>
            </a:r>
            <a:r>
              <a:rPr lang="en-US" dirty="0" smtClean="0">
                <a:ea typeface="ＭＳ Ｐゴシック" pitchFamily="-107" charset="-128"/>
                <a:cs typeface="ＭＳ Ｐゴシック" pitchFamily="-107" charset="-128"/>
              </a:rPr>
              <a:t>s </a:t>
            </a:r>
            <a:r>
              <a:rPr lang="en-US" dirty="0">
                <a:ea typeface="ＭＳ Ｐゴシック" pitchFamily="-107" charset="-128"/>
                <a:cs typeface="ＭＳ Ｐゴシック" pitchFamily="-107" charset="-128"/>
              </a:rPr>
              <a:t>existence</a:t>
            </a:r>
          </a:p>
          <a:p>
            <a:pPr eaLnBrk="1" hangingPunct="1">
              <a:lnSpc>
                <a:spcPct val="90000"/>
              </a:lnSpc>
            </a:pPr>
            <a:r>
              <a:rPr lang="en-US" dirty="0" err="1">
                <a:solidFill>
                  <a:srgbClr val="2D2D8A"/>
                </a:solidFill>
                <a:latin typeface="Courier New"/>
                <a:ea typeface="ＭＳ Ｐゴシック" pitchFamily="-107" charset="-128"/>
                <a:cs typeface="Courier New"/>
              </a:rPr>
              <a:t>os.path.isfile</a:t>
            </a:r>
            <a:r>
              <a:rPr lang="en-US" dirty="0">
                <a:solidFill>
                  <a:srgbClr val="2D2D8A"/>
                </a:solidFill>
                <a:latin typeface="Courier New"/>
                <a:ea typeface="ＭＳ Ｐゴシック" pitchFamily="-107" charset="-128"/>
                <a:cs typeface="Courier New"/>
              </a:rPr>
              <a:t>(</a:t>
            </a:r>
            <a:r>
              <a:rPr lang="en-US" dirty="0" err="1" smtClean="0">
                <a:solidFill>
                  <a:srgbClr val="2D2D8A"/>
                </a:solidFill>
                <a:latin typeface="Courier New"/>
                <a:ea typeface="ＭＳ Ｐゴシック" pitchFamily="-107" charset="-128"/>
                <a:cs typeface="Courier New"/>
              </a:rPr>
              <a:t>path_str</a:t>
            </a:r>
            <a:r>
              <a:rPr lang="en-US" dirty="0" smtClean="0">
                <a:solidFill>
                  <a:srgbClr val="2D2D8A"/>
                </a:solidFill>
                <a:latin typeface="Courier New"/>
                <a:ea typeface="ＭＳ Ｐゴシック" pitchFamily="-107" charset="-128"/>
                <a:cs typeface="Courier New"/>
              </a:rPr>
              <a:t>) </a:t>
            </a:r>
            <a:r>
              <a:rPr lang="en-US" dirty="0">
                <a:ea typeface="ＭＳ Ｐゴシック" pitchFamily="-107" charset="-128"/>
                <a:cs typeface="ＭＳ Ｐゴシック" pitchFamily="-107" charset="-128"/>
              </a:rPr>
              <a:t>is this a path to an existing file (T/F)</a:t>
            </a:r>
          </a:p>
          <a:p>
            <a:pPr eaLnBrk="1" hangingPunct="1">
              <a:lnSpc>
                <a:spcPct val="90000"/>
              </a:lnSpc>
            </a:pPr>
            <a:r>
              <a:rPr lang="en-US" dirty="0" err="1">
                <a:solidFill>
                  <a:srgbClr val="2D2D8A"/>
                </a:solidFill>
                <a:latin typeface="Courier New"/>
                <a:ea typeface="ＭＳ Ｐゴシック" pitchFamily="-107" charset="-128"/>
                <a:cs typeface="Courier New"/>
              </a:rPr>
              <a:t>os.path.isdir</a:t>
            </a:r>
            <a:r>
              <a:rPr lang="en-US" dirty="0">
                <a:solidFill>
                  <a:srgbClr val="2D2D8A"/>
                </a:solidFill>
                <a:latin typeface="Courier New"/>
                <a:ea typeface="ＭＳ Ｐゴシック" pitchFamily="-107" charset="-128"/>
                <a:cs typeface="Courier New"/>
              </a:rPr>
              <a:t>(</a:t>
            </a:r>
            <a:r>
              <a:rPr lang="en-US" dirty="0" err="1" smtClean="0">
                <a:solidFill>
                  <a:srgbClr val="2D2D8A"/>
                </a:solidFill>
                <a:latin typeface="Courier New"/>
                <a:ea typeface="ＭＳ Ｐゴシック" pitchFamily="-107" charset="-128"/>
                <a:cs typeface="Courier New"/>
              </a:rPr>
              <a:t>path_str</a:t>
            </a:r>
            <a:r>
              <a:rPr lang="en-US" dirty="0" smtClean="0">
                <a:solidFill>
                  <a:srgbClr val="2D2D8A"/>
                </a:solidFill>
                <a:latin typeface="Courier New"/>
                <a:ea typeface="ＭＳ Ｐゴシック" pitchFamily="-107" charset="-128"/>
                <a:cs typeface="Courier New"/>
              </a:rPr>
              <a:t>) </a:t>
            </a:r>
            <a:r>
              <a:rPr lang="en-US" dirty="0">
                <a:ea typeface="ＭＳ Ｐゴシック" pitchFamily="-107" charset="-128"/>
                <a:cs typeface="ＭＳ Ｐゴシック" pitchFamily="-107" charset="-128"/>
              </a:rPr>
              <a:t>is this a path to an existing directory (T/F)</a:t>
            </a:r>
          </a:p>
          <a:p>
            <a:pPr eaLnBrk="1" hangingPunct="1">
              <a:lnSpc>
                <a:spcPct val="90000"/>
              </a:lnSpc>
            </a:pPr>
            <a:r>
              <a:rPr lang="en-US" dirty="0" err="1">
                <a:solidFill>
                  <a:srgbClr val="2D2D8A"/>
                </a:solidFill>
                <a:latin typeface="Courier New"/>
                <a:ea typeface="ＭＳ Ｐゴシック" pitchFamily="-107" charset="-128"/>
                <a:cs typeface="Courier New"/>
              </a:rPr>
              <a:t>os.path.exists</a:t>
            </a:r>
            <a:r>
              <a:rPr lang="en-US" dirty="0">
                <a:solidFill>
                  <a:srgbClr val="2D2D8A"/>
                </a:solidFill>
                <a:latin typeface="Courier New"/>
                <a:ea typeface="ＭＳ Ｐゴシック" pitchFamily="-107" charset="-128"/>
                <a:cs typeface="Courier New"/>
              </a:rPr>
              <a:t>(</a:t>
            </a:r>
            <a:r>
              <a:rPr lang="en-US" dirty="0" err="1" smtClean="0">
                <a:solidFill>
                  <a:srgbClr val="2D2D8A"/>
                </a:solidFill>
                <a:latin typeface="Courier New"/>
                <a:ea typeface="ＭＳ Ｐゴシック" pitchFamily="-107" charset="-128"/>
                <a:cs typeface="Courier New"/>
              </a:rPr>
              <a:t>path_str</a:t>
            </a:r>
            <a:r>
              <a:rPr lang="en-US" dirty="0" smtClean="0">
                <a:solidFill>
                  <a:srgbClr val="2D2D8A"/>
                </a:solidFill>
                <a:latin typeface="Courier New"/>
                <a:ea typeface="ＭＳ Ｐゴシック" pitchFamily="-107" charset="-128"/>
                <a:cs typeface="Courier New"/>
              </a:rPr>
              <a:t>) </a:t>
            </a:r>
            <a:r>
              <a:rPr lang="en-US" dirty="0">
                <a:ea typeface="ＭＳ Ｐゴシック" pitchFamily="-107" charset="-128"/>
                <a:cs typeface="ＭＳ Ｐゴシック" pitchFamily="-107" charset="-128"/>
              </a:rPr>
              <a:t>the path (either as a file or directory) exists (T/F)</a:t>
            </a:r>
          </a:p>
        </p:txBody>
      </p:sp>
    </p:spTree>
    <p:extLst>
      <p:ext uri="{BB962C8B-B14F-4D97-AF65-F5344CB8AC3E}">
        <p14:creationId xmlns:p14="http://schemas.microsoft.com/office/powerpoint/2010/main" val="359382229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5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-152400"/>
            <a:ext cx="8229600" cy="487362"/>
          </a:xfrm>
        </p:spPr>
        <p:txBody>
          <a:bodyPr/>
          <a:lstStyle/>
          <a:p>
            <a:r>
              <a:rPr lang="en-US" dirty="0" err="1" smtClean="0"/>
              <a:t>os.path</a:t>
            </a:r>
            <a:r>
              <a:rPr lang="en-US" dirty="0" smtClean="0"/>
              <a:t> names</a:t>
            </a:r>
            <a:endParaRPr lang="en-US" dirty="0"/>
          </a:p>
        </p:txBody>
      </p:sp>
      <p:sp>
        <p:nvSpPr>
          <p:cNvPr id="64516" name="Rectangle 3"/>
          <p:cNvSpPr>
            <a:spLocks noGrp="1" noChangeArrowheads="1"/>
          </p:cNvSpPr>
          <p:nvPr>
            <p:ph idx="1"/>
          </p:nvPr>
        </p:nvSpPr>
        <p:spPr>
          <a:xfrm>
            <a:off x="0" y="609600"/>
            <a:ext cx="9144000" cy="4525963"/>
          </a:xfrm>
        </p:spPr>
        <p:txBody>
          <a:bodyPr/>
          <a:lstStyle/>
          <a:p>
            <a:pPr>
              <a:buNone/>
            </a:pPr>
            <a:r>
              <a:rPr lang="en-US" sz="2800" dirty="0" smtClean="0"/>
              <a:t>assume </a:t>
            </a:r>
            <a:r>
              <a:rPr lang="en-US" sz="2800" dirty="0" smtClean="0">
                <a:solidFill>
                  <a:srgbClr val="2D2D8A"/>
                </a:solidFill>
                <a:latin typeface="Courier New"/>
                <a:cs typeface="Courier New"/>
              </a:rPr>
              <a:t>p = </a:t>
            </a:r>
            <a:r>
              <a:rPr lang="fr-FR" sz="2800" dirty="0" smtClean="0">
                <a:solidFill>
                  <a:srgbClr val="2D2D8A"/>
                </a:solidFill>
                <a:latin typeface="Courier New"/>
                <a:cs typeface="Courier New"/>
              </a:rPr>
              <a:t>'</a:t>
            </a:r>
            <a:r>
              <a:rPr lang="en-US" sz="2800" dirty="0" smtClean="0">
                <a:solidFill>
                  <a:srgbClr val="2D2D8A"/>
                </a:solidFill>
                <a:latin typeface="Courier New"/>
                <a:cs typeface="Courier New"/>
              </a:rPr>
              <a:t>/Users/bill/python/</a:t>
            </a:r>
            <a:r>
              <a:rPr lang="en-US" sz="2800" dirty="0" err="1" smtClean="0">
                <a:solidFill>
                  <a:srgbClr val="2D2D8A"/>
                </a:solidFill>
                <a:latin typeface="Courier New"/>
                <a:cs typeface="Courier New"/>
              </a:rPr>
              <a:t>myFile.py</a:t>
            </a:r>
            <a:r>
              <a:rPr lang="fr-FR" sz="2800" dirty="0" smtClean="0">
                <a:solidFill>
                  <a:srgbClr val="2D2D8A"/>
                </a:solidFill>
                <a:latin typeface="Courier New"/>
                <a:cs typeface="Courier New"/>
              </a:rPr>
              <a:t>'</a:t>
            </a:r>
            <a:endParaRPr lang="en-US" sz="2800" dirty="0" smtClean="0">
              <a:solidFill>
                <a:srgbClr val="2D2D8A"/>
              </a:solidFill>
              <a:latin typeface="Courier New"/>
              <a:cs typeface="Courier New"/>
            </a:endParaRPr>
          </a:p>
          <a:p>
            <a:r>
              <a:rPr lang="en-US" sz="2800" dirty="0" err="1" smtClean="0">
                <a:solidFill>
                  <a:srgbClr val="2D2D8A"/>
                </a:solidFill>
                <a:latin typeface="Courier New"/>
                <a:cs typeface="Courier New"/>
              </a:rPr>
              <a:t>os.path.basename</a:t>
            </a:r>
            <a:r>
              <a:rPr lang="en-US" sz="2800" dirty="0" smtClean="0">
                <a:solidFill>
                  <a:srgbClr val="2D2D8A"/>
                </a:solidFill>
                <a:latin typeface="Courier New"/>
                <a:cs typeface="Courier New"/>
              </a:rPr>
              <a:t>(p) </a:t>
            </a:r>
            <a:r>
              <a:rPr lang="en-US" sz="2800" dirty="0" smtClean="0"/>
              <a:t>returns </a:t>
            </a:r>
            <a:r>
              <a:rPr lang="fr-FR" sz="2800" dirty="0" smtClean="0">
                <a:latin typeface="Courier New"/>
                <a:cs typeface="Courier New"/>
              </a:rPr>
              <a:t>'</a:t>
            </a:r>
            <a:r>
              <a:rPr lang="en-US" sz="2800" dirty="0" err="1" smtClean="0">
                <a:latin typeface="Courier New"/>
                <a:cs typeface="Courier New"/>
              </a:rPr>
              <a:t>myFile.py</a:t>
            </a:r>
            <a:r>
              <a:rPr lang="fr-FR" sz="2800" dirty="0" smtClean="0">
                <a:latin typeface="Courier New"/>
                <a:cs typeface="Courier New"/>
              </a:rPr>
              <a:t>'</a:t>
            </a:r>
            <a:endParaRPr lang="en-US" sz="2800" dirty="0" smtClean="0">
              <a:latin typeface="Courier New"/>
              <a:cs typeface="Courier New"/>
            </a:endParaRPr>
          </a:p>
          <a:p>
            <a:r>
              <a:rPr lang="en-US" sz="2800" dirty="0" err="1" smtClean="0">
                <a:solidFill>
                  <a:srgbClr val="2D2D8A"/>
                </a:solidFill>
                <a:latin typeface="Courier New"/>
                <a:cs typeface="Courier New"/>
              </a:rPr>
              <a:t>os.path.dirname</a:t>
            </a:r>
            <a:r>
              <a:rPr lang="en-US" sz="2800" dirty="0" smtClean="0">
                <a:solidFill>
                  <a:srgbClr val="2D2D8A"/>
                </a:solidFill>
                <a:latin typeface="Courier New"/>
                <a:cs typeface="Courier New"/>
              </a:rPr>
              <a:t>(p) </a:t>
            </a:r>
            <a:r>
              <a:rPr lang="en-US" sz="2800" dirty="0" smtClean="0"/>
              <a:t>returns </a:t>
            </a:r>
            <a:r>
              <a:rPr lang="fr-FR" sz="2800" dirty="0" smtClean="0">
                <a:latin typeface="Courier New"/>
                <a:cs typeface="Courier New"/>
              </a:rPr>
              <a:t>'</a:t>
            </a:r>
            <a:r>
              <a:rPr lang="en-US" sz="2800" dirty="0" smtClean="0">
                <a:latin typeface="Courier New"/>
                <a:cs typeface="Courier New"/>
              </a:rPr>
              <a:t>/Users/bill/python</a:t>
            </a:r>
            <a:r>
              <a:rPr lang="fr-FR" sz="2800" dirty="0" smtClean="0">
                <a:latin typeface="Courier New"/>
                <a:cs typeface="Courier New"/>
              </a:rPr>
              <a:t>'</a:t>
            </a:r>
            <a:endParaRPr lang="en-US" sz="2800" dirty="0" smtClean="0">
              <a:latin typeface="Courier New"/>
              <a:cs typeface="Courier New"/>
            </a:endParaRPr>
          </a:p>
          <a:p>
            <a:r>
              <a:rPr lang="en-US" sz="2800" dirty="0" err="1" smtClean="0">
                <a:solidFill>
                  <a:srgbClr val="2D2D8A"/>
                </a:solidFill>
                <a:latin typeface="Courier New"/>
                <a:cs typeface="Courier New"/>
              </a:rPr>
              <a:t>os.path.split</a:t>
            </a:r>
            <a:r>
              <a:rPr lang="en-US" sz="2800" dirty="0" smtClean="0">
                <a:solidFill>
                  <a:srgbClr val="2D2D8A"/>
                </a:solidFill>
                <a:latin typeface="Courier New"/>
                <a:cs typeface="Courier New"/>
              </a:rPr>
              <a:t>(p) </a:t>
            </a:r>
            <a:r>
              <a:rPr lang="en-US" sz="2800" dirty="0" smtClean="0"/>
              <a:t>returns </a:t>
            </a:r>
            <a:r>
              <a:rPr lang="en-US" sz="2800" dirty="0" smtClean="0">
                <a:latin typeface="Courier New"/>
                <a:cs typeface="Courier New"/>
              </a:rPr>
              <a:t>[</a:t>
            </a:r>
            <a:r>
              <a:rPr lang="fr-FR" sz="2800" dirty="0" smtClean="0">
                <a:latin typeface="Courier New"/>
                <a:cs typeface="Courier New"/>
              </a:rPr>
              <a:t>'</a:t>
            </a:r>
            <a:r>
              <a:rPr lang="en-US" sz="2800" dirty="0" smtClean="0">
                <a:latin typeface="Courier New"/>
                <a:cs typeface="Courier New"/>
              </a:rPr>
              <a:t>Users/bill/python</a:t>
            </a:r>
            <a:r>
              <a:rPr lang="fr-FR" sz="2800" dirty="0" smtClean="0">
                <a:latin typeface="Courier New"/>
                <a:cs typeface="Courier New"/>
              </a:rPr>
              <a:t>'</a:t>
            </a:r>
            <a:r>
              <a:rPr lang="en-US" sz="2800" dirty="0" smtClean="0">
                <a:latin typeface="Courier New"/>
                <a:cs typeface="Courier New"/>
              </a:rPr>
              <a:t>,</a:t>
            </a:r>
            <a:r>
              <a:rPr lang="fr-FR" sz="2800" dirty="0" smtClean="0">
                <a:latin typeface="Courier New"/>
                <a:cs typeface="Courier New"/>
              </a:rPr>
              <a:t>'</a:t>
            </a:r>
            <a:r>
              <a:rPr lang="en-US" sz="2800" dirty="0" err="1" smtClean="0">
                <a:latin typeface="Courier New"/>
                <a:cs typeface="Courier New"/>
              </a:rPr>
              <a:t>myFile.py</a:t>
            </a:r>
            <a:r>
              <a:rPr lang="fr-FR" sz="2800" dirty="0" smtClean="0">
                <a:latin typeface="Courier New"/>
                <a:cs typeface="Courier New"/>
              </a:rPr>
              <a:t>'</a:t>
            </a:r>
            <a:r>
              <a:rPr lang="en-US" sz="2800" dirty="0" smtClean="0">
                <a:latin typeface="Courier New"/>
                <a:cs typeface="Courier New"/>
              </a:rPr>
              <a:t>]</a:t>
            </a:r>
          </a:p>
          <a:p>
            <a:r>
              <a:rPr lang="en-US" sz="2800" dirty="0" err="1" smtClean="0">
                <a:solidFill>
                  <a:srgbClr val="2D2D8A"/>
                </a:solidFill>
                <a:latin typeface="Courier New"/>
                <a:cs typeface="Courier New"/>
              </a:rPr>
              <a:t>os.path.splitext</a:t>
            </a:r>
            <a:r>
              <a:rPr lang="en-US" sz="2800" dirty="0" smtClean="0">
                <a:solidFill>
                  <a:srgbClr val="2D2D8A"/>
                </a:solidFill>
                <a:latin typeface="Courier New"/>
                <a:cs typeface="Courier New"/>
              </a:rPr>
              <a:t>(p) </a:t>
            </a:r>
            <a:r>
              <a:rPr lang="en-US" sz="2800" dirty="0" smtClean="0"/>
              <a:t>returns </a:t>
            </a:r>
            <a:r>
              <a:rPr lang="fr-FR" sz="2800" dirty="0" smtClean="0">
                <a:latin typeface="Courier New"/>
                <a:cs typeface="Courier New"/>
              </a:rPr>
              <a:t>'</a:t>
            </a:r>
            <a:r>
              <a:rPr lang="en-US" sz="2800" dirty="0" smtClean="0">
                <a:latin typeface="Courier New"/>
                <a:cs typeface="Courier New"/>
              </a:rPr>
              <a:t>/Users/bill/python/</a:t>
            </a:r>
            <a:r>
              <a:rPr lang="en-US" sz="2800" dirty="0" err="1" smtClean="0">
                <a:latin typeface="Courier New"/>
                <a:cs typeface="Courier New"/>
              </a:rPr>
              <a:t>myFile</a:t>
            </a:r>
            <a:r>
              <a:rPr lang="fr-FR" sz="2800" dirty="0" smtClean="0">
                <a:latin typeface="Courier New"/>
                <a:cs typeface="Courier New"/>
              </a:rPr>
              <a:t>'</a:t>
            </a:r>
            <a:r>
              <a:rPr lang="en-US" sz="2800" dirty="0" smtClean="0">
                <a:latin typeface="Courier New"/>
                <a:cs typeface="Courier New"/>
              </a:rPr>
              <a:t>, </a:t>
            </a:r>
            <a:r>
              <a:rPr lang="fr-FR" sz="2800" dirty="0" smtClean="0">
                <a:latin typeface="Courier New"/>
                <a:cs typeface="Courier New"/>
              </a:rPr>
              <a:t>'</a:t>
            </a:r>
            <a:r>
              <a:rPr lang="en-US" sz="2800" dirty="0" smtClean="0">
                <a:latin typeface="Courier New"/>
                <a:cs typeface="Courier New"/>
              </a:rPr>
              <a:t>.</a:t>
            </a:r>
            <a:r>
              <a:rPr lang="en-US" sz="2800" dirty="0" err="1" smtClean="0">
                <a:latin typeface="Courier New"/>
                <a:cs typeface="Courier New"/>
              </a:rPr>
              <a:t>py</a:t>
            </a:r>
            <a:r>
              <a:rPr lang="fr-FR" sz="2800" dirty="0" smtClean="0">
                <a:latin typeface="Courier New"/>
                <a:cs typeface="Courier New"/>
              </a:rPr>
              <a:t>'</a:t>
            </a:r>
            <a:endParaRPr lang="en-US" sz="2800" dirty="0" smtClean="0">
              <a:latin typeface="Courier New"/>
              <a:cs typeface="Courier New"/>
            </a:endParaRPr>
          </a:p>
          <a:p>
            <a:r>
              <a:rPr lang="en-US" sz="2800" dirty="0" smtClean="0">
                <a:solidFill>
                  <a:srgbClr val="2D2D8A"/>
                </a:solidFill>
                <a:latin typeface="Courier New"/>
                <a:cs typeface="Courier New"/>
              </a:rPr>
              <a:t>os.path.join(os.path.split(p)[0],</a:t>
            </a:r>
            <a:r>
              <a:rPr lang="fr-FR" sz="2800" dirty="0" smtClean="0">
                <a:solidFill>
                  <a:srgbClr val="2D2D8A"/>
                </a:solidFill>
                <a:latin typeface="Courier New"/>
                <a:cs typeface="Courier New"/>
              </a:rPr>
              <a:t>'</a:t>
            </a:r>
            <a:r>
              <a:rPr lang="en-US" sz="2800" dirty="0" err="1" smtClean="0">
                <a:solidFill>
                  <a:srgbClr val="2D2D8A"/>
                </a:solidFill>
                <a:latin typeface="Courier New"/>
                <a:cs typeface="Courier New"/>
              </a:rPr>
              <a:t>other.py</a:t>
            </a:r>
            <a:r>
              <a:rPr lang="fr-FR" sz="2800" dirty="0" smtClean="0">
                <a:solidFill>
                  <a:srgbClr val="2D2D8A"/>
                </a:solidFill>
                <a:latin typeface="Courier New"/>
                <a:cs typeface="Courier New"/>
              </a:rPr>
              <a:t>'</a:t>
            </a:r>
            <a:r>
              <a:rPr lang="en-US" sz="2800" dirty="0" smtClean="0">
                <a:solidFill>
                  <a:srgbClr val="2D2D8A"/>
                </a:solidFill>
                <a:latin typeface="Courier New"/>
                <a:cs typeface="Courier New"/>
              </a:rPr>
              <a:t>)</a:t>
            </a:r>
            <a:r>
              <a:rPr lang="en-US" sz="2800" dirty="0" smtClean="0">
                <a:latin typeface="Courier New"/>
                <a:cs typeface="Courier New"/>
              </a:rPr>
              <a:t> </a:t>
            </a:r>
            <a:r>
              <a:rPr lang="en-US" sz="2800" dirty="0" smtClean="0"/>
              <a:t>returns </a:t>
            </a:r>
            <a:r>
              <a:rPr lang="fr-FR" sz="2800" dirty="0" smtClean="0">
                <a:latin typeface="Courier New"/>
                <a:cs typeface="Courier New"/>
              </a:rPr>
              <a:t>'</a:t>
            </a:r>
            <a:r>
              <a:rPr lang="en-US" sz="2800" dirty="0" smtClean="0">
                <a:latin typeface="Courier New"/>
                <a:cs typeface="Courier New"/>
              </a:rPr>
              <a:t>/Users/bill/python/</a:t>
            </a:r>
            <a:r>
              <a:rPr lang="en-US" sz="2800" dirty="0" err="1" smtClean="0">
                <a:latin typeface="Courier New"/>
                <a:cs typeface="Courier New"/>
              </a:rPr>
              <a:t>other.py</a:t>
            </a:r>
            <a:r>
              <a:rPr lang="fr-FR" sz="2800" dirty="0" smtClean="0">
                <a:latin typeface="Courier New"/>
                <a:cs typeface="Courier New"/>
              </a:rPr>
              <a:t>'</a:t>
            </a:r>
            <a:endParaRPr lang="en-US" sz="280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07900421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Code Listing 14.4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888495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Utility to find strings in files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main point of this function is to look through all the files in a directory structure and see if a particular string exists in any of those files</a:t>
            </a:r>
          </a:p>
          <a:p>
            <a:r>
              <a:rPr lang="en-US" dirty="0" smtClean="0"/>
              <a:t>Pretty useful for mining a set of files</a:t>
            </a:r>
          </a:p>
          <a:p>
            <a:r>
              <a:rPr lang="en-US" dirty="0" smtClean="0"/>
              <a:t>lots of comments so you can follow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689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results, searching for </a:t>
            </a:r>
            <a:r>
              <a:rPr lang="en-US" dirty="0" smtClean="0">
                <a:latin typeface="Courier New"/>
                <a:cs typeface="Courier New"/>
              </a:rPr>
              <a:t>"This"</a:t>
            </a:r>
            <a:endParaRPr lang="en-US" dirty="0">
              <a:latin typeface="Courier New"/>
              <a:cs typeface="Courier New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7141" y="2743200"/>
            <a:ext cx="7684826" cy="2209800"/>
          </a:xfrm>
        </p:spPr>
      </p:pic>
    </p:spTree>
    <p:extLst>
      <p:ext uri="{BB962C8B-B14F-4D97-AF65-F5344CB8AC3E}">
        <p14:creationId xmlns:p14="http://schemas.microsoft.com/office/powerpoint/2010/main" val="31854761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00"/>
            <a:ext cx="8884920" cy="1676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05000"/>
            <a:ext cx="9109364" cy="2234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76200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More Exceptions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58620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we already know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try-except suite to catch errors:</a:t>
            </a:r>
          </a:p>
          <a:p>
            <a:pPr marL="0" indent="0">
              <a:buNone/>
            </a:pPr>
            <a:r>
              <a:rPr lang="en-US" dirty="0" smtClean="0">
                <a:latin typeface="Courier New"/>
                <a:cs typeface="Courier New"/>
              </a:rPr>
              <a:t>try: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suite to watch</a:t>
            </a:r>
          </a:p>
          <a:p>
            <a:pPr marL="0" indent="0">
              <a:buNone/>
            </a:pPr>
            <a:r>
              <a:rPr lang="en-US" dirty="0" smtClean="0">
                <a:latin typeface="Courier New"/>
                <a:cs typeface="Courier New"/>
              </a:rPr>
              <a:t>except </a:t>
            </a:r>
            <a:r>
              <a:rPr lang="en-US" dirty="0" err="1" smtClean="0">
                <a:latin typeface="Courier New"/>
                <a:cs typeface="Courier New"/>
              </a:rPr>
              <a:t>ParticularError</a:t>
            </a:r>
            <a:endParaRPr lang="en-US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error suite</a:t>
            </a:r>
          </a:p>
          <a:p>
            <a:pPr marL="0" indent="0">
              <a:buNone/>
            </a:pPr>
            <a:endParaRPr lang="en-US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79378224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of what we know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urier New"/>
                <a:cs typeface="Courier New"/>
              </a:rPr>
              <a:t>try</a:t>
            </a:r>
            <a:r>
              <a:rPr lang="en-US" dirty="0" smtClean="0"/>
              <a:t> suite contains code that we want to watch:</a:t>
            </a:r>
          </a:p>
          <a:p>
            <a:pPr lvl="1"/>
            <a:r>
              <a:rPr lang="en-US" dirty="0" smtClean="0"/>
              <a:t>if an error occurs the try suite stops and looks for an except suite that can handle the error</a:t>
            </a:r>
          </a:p>
          <a:p>
            <a:r>
              <a:rPr lang="en-US" dirty="0" smtClean="0">
                <a:solidFill>
                  <a:srgbClr val="660066"/>
                </a:solidFill>
                <a:latin typeface="Courier New"/>
                <a:cs typeface="Courier New"/>
              </a:rPr>
              <a:t>except</a:t>
            </a:r>
            <a:r>
              <a:rPr lang="en-US" dirty="0" smtClean="0">
                <a:solidFill>
                  <a:srgbClr val="660066"/>
                </a:solidFill>
              </a:rPr>
              <a:t> </a:t>
            </a:r>
            <a:r>
              <a:rPr lang="en-US" dirty="0" smtClean="0"/>
              <a:t>suite has a particular error it can handle and a suite of code for handling that error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715075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 Flow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0436" y="1600200"/>
            <a:ext cx="7598164" cy="3978768"/>
          </a:xfrm>
        </p:spPr>
      </p:pic>
    </p:spTree>
    <p:extLst>
      <p:ext uri="{BB962C8B-B14F-4D97-AF65-F5344CB8AC3E}">
        <p14:creationId xmlns:p14="http://schemas.microsoft.com/office/powerpoint/2010/main" val="96300494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Code Listing 14.5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403785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52399"/>
            <a:ext cx="7315200" cy="6165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10335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continuing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8200"/>
            <a:ext cx="9150285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78603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Check for specific exceptions</a:t>
            </a:r>
            <a:endParaRPr lang="en-US"/>
          </a:p>
        </p:txBody>
      </p:sp>
      <p:sp>
        <p:nvSpPr>
          <p:cNvPr id="27652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Turns out that you don’t have to check for an exception type. You can just have an exception without an particular error and it will catch anything</a:t>
            </a:r>
          </a:p>
          <a:p>
            <a:r>
              <a:rPr lang="en-US" smtClean="0"/>
              <a:t>That is a bad idea. How can you fix (or recover from) an error if you don’t know the kind of exception</a:t>
            </a:r>
          </a:p>
          <a:p>
            <a:r>
              <a:rPr lang="en-US" smtClean="0"/>
              <a:t>Label your exceptions, all that you expect!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671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What exceptions are there?</a:t>
            </a:r>
            <a:endParaRPr lang="en-US"/>
          </a:p>
        </p:txBody>
      </p:sp>
      <p:sp>
        <p:nvSpPr>
          <p:cNvPr id="28676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In the present Python, there is a set of exceptions that are pre-labeled.</a:t>
            </a:r>
          </a:p>
          <a:p>
            <a:r>
              <a:rPr lang="en-US" smtClean="0"/>
              <a:t>To find the exception for a case you are interested it, easy enough to try it in the interpreter and see what comes up</a:t>
            </a:r>
          </a:p>
          <a:p>
            <a:r>
              <a:rPr lang="en-US" smtClean="0"/>
              <a:t>The interpreter tells you what the exception is for that case.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841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ways to read</a:t>
            </a:r>
            <a:endParaRPr lang="en-US" dirty="0"/>
          </a:p>
        </p:txBody>
      </p:sp>
      <p:sp>
        <p:nvSpPr>
          <p:cNvPr id="28676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371600"/>
            <a:ext cx="8229600" cy="4953000"/>
          </a:xfrm>
        </p:spPr>
        <p:txBody>
          <a:bodyPr/>
          <a:lstStyle/>
          <a:p>
            <a:r>
              <a:rPr lang="en-US" dirty="0" err="1" smtClean="0">
                <a:solidFill>
                  <a:schemeClr val="accent6"/>
                </a:solidFill>
                <a:latin typeface="Courier New"/>
                <a:cs typeface="Courier New"/>
              </a:rPr>
              <a:t>my_file.read</a:t>
            </a:r>
            <a:r>
              <a:rPr lang="en-US" dirty="0" smtClean="0">
                <a:solidFill>
                  <a:schemeClr val="accent6"/>
                </a:solidFill>
                <a:latin typeface="Courier New"/>
                <a:cs typeface="Courier New"/>
              </a:rPr>
              <a:t>() </a:t>
            </a:r>
          </a:p>
          <a:p>
            <a:pPr lvl="1"/>
            <a:r>
              <a:rPr lang="en-US" dirty="0" smtClean="0"/>
              <a:t>Reads the entire contents of the file as a string and returns it. It can take an optional argument integer to limit the read to N bytes, that is </a:t>
            </a:r>
            <a:r>
              <a:rPr lang="en-US" dirty="0" err="1" smtClean="0"/>
              <a:t>my_file.read</a:t>
            </a:r>
            <a:r>
              <a:rPr lang="en-US" dirty="0" smtClean="0"/>
              <a:t>(N)</a:t>
            </a:r>
          </a:p>
          <a:p>
            <a:r>
              <a:rPr lang="en-US" dirty="0" err="1" smtClean="0">
                <a:solidFill>
                  <a:srgbClr val="2D2D8A"/>
                </a:solidFill>
                <a:latin typeface="Courier New"/>
                <a:cs typeface="Courier New"/>
              </a:rPr>
              <a:t>my_file.readline</a:t>
            </a:r>
            <a:r>
              <a:rPr lang="en-US" dirty="0" smtClean="0">
                <a:solidFill>
                  <a:srgbClr val="2D2D8A"/>
                </a:solidFill>
                <a:latin typeface="Courier New"/>
                <a:cs typeface="Courier New"/>
              </a:rPr>
              <a:t>() </a:t>
            </a:r>
          </a:p>
          <a:p>
            <a:pPr lvl="1"/>
            <a:r>
              <a:rPr lang="en-US" dirty="0" smtClean="0"/>
              <a:t>Delivers the next line as a string.</a:t>
            </a:r>
          </a:p>
          <a:p>
            <a:r>
              <a:rPr lang="en-US" dirty="0" err="1" smtClean="0">
                <a:solidFill>
                  <a:srgbClr val="2D2D8A"/>
                </a:solidFill>
                <a:latin typeface="Courier New"/>
                <a:cs typeface="Courier New"/>
              </a:rPr>
              <a:t>my_file.readlines</a:t>
            </a:r>
            <a:r>
              <a:rPr lang="en-US" dirty="0">
                <a:solidFill>
                  <a:srgbClr val="2D2D8A"/>
                </a:solidFill>
                <a:latin typeface="Courier New"/>
                <a:cs typeface="Courier New"/>
              </a:rPr>
              <a:t>() </a:t>
            </a:r>
            <a:r>
              <a:rPr lang="en-US" dirty="0" smtClean="0">
                <a:solidFill>
                  <a:srgbClr val="2D2D8A"/>
                </a:solidFill>
                <a:cs typeface="Courier New"/>
              </a:rPr>
              <a:t># note plural</a:t>
            </a:r>
            <a:endParaRPr lang="en-US" dirty="0">
              <a:solidFill>
                <a:srgbClr val="2D2D8A"/>
              </a:solidFill>
              <a:cs typeface="Courier New"/>
            </a:endParaRPr>
          </a:p>
          <a:p>
            <a:pPr lvl="1"/>
            <a:r>
              <a:rPr lang="en-US" dirty="0"/>
              <a:t>Returns a </a:t>
            </a:r>
            <a:r>
              <a:rPr lang="en-US" b="1" i="1" dirty="0"/>
              <a:t>single list </a:t>
            </a:r>
            <a:r>
              <a:rPr lang="en-US" dirty="0"/>
              <a:t>of all the lines from the file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319341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 bwMode="auto">
          <a:xfrm>
            <a:off x="152400" y="76200"/>
            <a:ext cx="184731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rtlCol="0">
            <a:spAutoFit/>
          </a:bodyPr>
          <a:lstStyle/>
          <a:p>
            <a:endParaRPr lang="en-US" sz="1400" dirty="0" smtClean="0">
              <a:solidFill>
                <a:srgbClr val="000000"/>
              </a:solidFill>
              <a:latin typeface="Arial Narrow" charset="0"/>
              <a:ea typeface="Arial Narrow" charset="0"/>
              <a:cs typeface="Arial Narrow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051097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600" y="1524000"/>
            <a:ext cx="3591965" cy="47752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 bwMode="auto">
          <a:xfrm>
            <a:off x="4800600" y="230088"/>
            <a:ext cx="3929281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000000"/>
                </a:solidFill>
                <a:latin typeface="+mn-lt"/>
              </a:rPr>
              <a:t>From Python docs</a:t>
            </a:r>
          </a:p>
          <a:p>
            <a:r>
              <a:rPr lang="en-US" sz="3600" dirty="0" smtClean="0">
                <a:solidFill>
                  <a:srgbClr val="000000"/>
                </a:solidFill>
                <a:latin typeface="+mn-lt"/>
              </a:rPr>
              <a:t>webpage</a:t>
            </a:r>
            <a:endParaRPr lang="en-US" sz="3600" dirty="0" smtClean="0">
              <a:solidFill>
                <a:srgbClr val="00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7379117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/>
          <p:cNvSpPr/>
          <p:nvPr/>
        </p:nvSpPr>
        <p:spPr>
          <a:xfrm>
            <a:off x="2087136" y="4185782"/>
            <a:ext cx="2256263" cy="533400"/>
          </a:xfrm>
          <a:prstGeom prst="ellips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/>
          <p:cNvSpPr/>
          <p:nvPr/>
        </p:nvSpPr>
        <p:spPr>
          <a:xfrm>
            <a:off x="2057400" y="2427965"/>
            <a:ext cx="2286000" cy="533400"/>
          </a:xfrm>
          <a:prstGeom prst="ellips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69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pitchFamily="-108" charset="-128"/>
                <a:cs typeface="ＭＳ Ｐゴシック" pitchFamily="-108" charset="-128"/>
              </a:rPr>
              <a:t>Examples</a:t>
            </a:r>
          </a:p>
        </p:txBody>
      </p:sp>
      <p:sp>
        <p:nvSpPr>
          <p:cNvPr id="29700" name="Rectangle 3"/>
          <p:cNvSpPr>
            <a:spLocks noGrp="1" noChangeArrowheads="1"/>
          </p:cNvSpPr>
          <p:nvPr>
            <p:ph idx="1"/>
          </p:nvPr>
        </p:nvSpPr>
        <p:spPr>
          <a:xfrm>
            <a:off x="2133600" y="1447800"/>
            <a:ext cx="6781800" cy="4495800"/>
          </a:xfrm>
        </p:spPr>
        <p:txBody>
          <a:bodyPr/>
          <a:lstStyle/>
          <a:p>
            <a:pPr>
              <a:buNone/>
            </a:pPr>
            <a:r>
              <a:rPr lang="en-US" sz="2000" dirty="0">
                <a:ea typeface="ＭＳ Ｐゴシック" pitchFamily="-108" charset="-128"/>
                <a:cs typeface="ＭＳ Ｐゴシック" pitchFamily="-108" charset="-128"/>
              </a:rPr>
              <a:t>In  [1]: 1/0Out [1]: </a:t>
            </a:r>
            <a:endParaRPr lang="en-US" sz="2000" dirty="0" smtClean="0">
              <a:ea typeface="ＭＳ Ｐゴシック" pitchFamily="-108" charset="-128"/>
              <a:cs typeface="ＭＳ Ｐゴシック" pitchFamily="-108" charset="-128"/>
            </a:endParaRPr>
          </a:p>
          <a:p>
            <a:pPr>
              <a:buNone/>
            </a:pPr>
            <a:r>
              <a:rPr lang="en-US" sz="2000" dirty="0" err="1" smtClean="0">
                <a:ea typeface="ＭＳ Ｐゴシック" pitchFamily="-108" charset="-128"/>
                <a:cs typeface="ＭＳ Ｐゴシック" pitchFamily="-108" charset="-128"/>
              </a:rPr>
              <a:t>Traceback</a:t>
            </a:r>
            <a:r>
              <a:rPr lang="en-US" sz="2000" dirty="0" smtClean="0">
                <a:ea typeface="ＭＳ Ｐゴシック" pitchFamily="-108" charset="-128"/>
                <a:cs typeface="ＭＳ Ｐゴシック" pitchFamily="-108" charset="-128"/>
              </a:rPr>
              <a:t> </a:t>
            </a:r>
            <a:r>
              <a:rPr lang="en-US" sz="2000" dirty="0">
                <a:ea typeface="ＭＳ Ｐゴシック" pitchFamily="-108" charset="-128"/>
                <a:cs typeface="ＭＳ Ｐゴシック" pitchFamily="-108" charset="-128"/>
              </a:rPr>
              <a:t>(most recent call last):  File "&lt;pyshell#9&gt;", line 1, in &lt;module&gt;    </a:t>
            </a:r>
            <a:r>
              <a:rPr lang="en-US" sz="2000" dirty="0" smtClean="0">
                <a:ea typeface="ＭＳ Ｐゴシック" pitchFamily="-108" charset="-128"/>
                <a:cs typeface="ＭＳ Ｐゴシック" pitchFamily="-108" charset="-128"/>
              </a:rPr>
              <a:t>1/0</a:t>
            </a:r>
          </a:p>
          <a:p>
            <a:pPr>
              <a:buNone/>
            </a:pPr>
            <a:r>
              <a:rPr lang="en-US" sz="2000" dirty="0" err="1" smtClean="0">
                <a:ea typeface="ＭＳ Ｐゴシック" pitchFamily="-108" charset="-128"/>
                <a:cs typeface="ＭＳ Ｐゴシック" pitchFamily="-108" charset="-128"/>
              </a:rPr>
              <a:t>ZeroDivisionError</a:t>
            </a:r>
            <a:r>
              <a:rPr lang="en-US" sz="2000" dirty="0">
                <a:ea typeface="ＭＳ Ｐゴシック" pitchFamily="-108" charset="-128"/>
                <a:cs typeface="ＭＳ Ｐゴシック" pitchFamily="-108" charset="-128"/>
              </a:rPr>
              <a:t>: integer division or modulo by </a:t>
            </a:r>
            <a:r>
              <a:rPr lang="en-US" sz="2000" dirty="0" smtClean="0">
                <a:ea typeface="ＭＳ Ｐゴシック" pitchFamily="-108" charset="-128"/>
                <a:cs typeface="ＭＳ Ｐゴシック" pitchFamily="-108" charset="-128"/>
              </a:rPr>
              <a:t>zero</a:t>
            </a:r>
          </a:p>
          <a:p>
            <a:pPr>
              <a:buNone/>
            </a:pPr>
            <a:endParaRPr lang="en-US" sz="2000" dirty="0">
              <a:ea typeface="ＭＳ Ｐゴシック" pitchFamily="-108" charset="-128"/>
              <a:cs typeface="ＭＳ Ｐゴシック" pitchFamily="-108" charset="-128"/>
            </a:endParaRPr>
          </a:p>
          <a:p>
            <a:pPr>
              <a:buNone/>
            </a:pPr>
            <a:r>
              <a:rPr lang="en-US" sz="2000" dirty="0" smtClean="0">
                <a:ea typeface="ＭＳ Ｐゴシック" pitchFamily="-108" charset="-128"/>
                <a:cs typeface="ＭＳ Ｐゴシック" pitchFamily="-108" charset="-128"/>
              </a:rPr>
              <a:t>In  </a:t>
            </a:r>
            <a:r>
              <a:rPr lang="en-US" sz="2000" dirty="0">
                <a:ea typeface="ＭＳ Ｐゴシック" pitchFamily="-108" charset="-128"/>
                <a:cs typeface="ＭＳ Ｐゴシック" pitchFamily="-108" charset="-128"/>
              </a:rPr>
              <a:t>[2]: open("junk</a:t>
            </a:r>
            <a:r>
              <a:rPr lang="en-US" sz="2000" dirty="0" smtClean="0">
                <a:ea typeface="ＭＳ Ｐゴシック" pitchFamily="-108" charset="-128"/>
                <a:cs typeface="ＭＳ Ｐゴシック" pitchFamily="-108" charset="-128"/>
              </a:rPr>
              <a:t>")</a:t>
            </a:r>
          </a:p>
          <a:p>
            <a:pPr>
              <a:buNone/>
            </a:pPr>
            <a:r>
              <a:rPr lang="en-US" sz="2000" dirty="0" smtClean="0">
                <a:ea typeface="ＭＳ Ｐゴシック" pitchFamily="-108" charset="-128"/>
                <a:cs typeface="ＭＳ Ｐゴシック" pitchFamily="-108" charset="-128"/>
              </a:rPr>
              <a:t>Out </a:t>
            </a:r>
            <a:r>
              <a:rPr lang="en-US" sz="2000" dirty="0">
                <a:ea typeface="ＭＳ Ｐゴシック" pitchFamily="-108" charset="-128"/>
                <a:cs typeface="ＭＳ Ｐゴシック" pitchFamily="-108" charset="-128"/>
              </a:rPr>
              <a:t>[2]: </a:t>
            </a:r>
            <a:r>
              <a:rPr lang="en-US" sz="2000" dirty="0" err="1">
                <a:ea typeface="ＭＳ Ｐゴシック" pitchFamily="-108" charset="-128"/>
                <a:cs typeface="ＭＳ Ｐゴシック" pitchFamily="-108" charset="-128"/>
              </a:rPr>
              <a:t>Traceback</a:t>
            </a:r>
            <a:r>
              <a:rPr lang="en-US" sz="2000" dirty="0">
                <a:ea typeface="ＭＳ Ｐゴシック" pitchFamily="-108" charset="-128"/>
                <a:cs typeface="ＭＳ Ｐゴシック" pitchFamily="-108" charset="-128"/>
              </a:rPr>
              <a:t> (most recent call last):  File "&lt;</a:t>
            </a:r>
            <a:r>
              <a:rPr lang="en-US" sz="2000" dirty="0" err="1">
                <a:ea typeface="ＭＳ Ｐゴシック" pitchFamily="-108" charset="-128"/>
                <a:cs typeface="ＭＳ Ｐゴシック" pitchFamily="-108" charset="-128"/>
              </a:rPr>
              <a:t>stdin</a:t>
            </a:r>
            <a:r>
              <a:rPr lang="en-US" sz="2000" dirty="0">
                <a:ea typeface="ＭＳ Ｐゴシック" pitchFamily="-108" charset="-128"/>
                <a:cs typeface="ＭＳ Ｐゴシック" pitchFamily="-108" charset="-128"/>
              </a:rPr>
              <a:t>&gt;", line 1, in &lt;module</a:t>
            </a:r>
            <a:r>
              <a:rPr lang="en-US" sz="2000" dirty="0" smtClean="0">
                <a:ea typeface="ＭＳ Ｐゴシック" pitchFamily="-108" charset="-128"/>
                <a:cs typeface="ＭＳ Ｐゴシック" pitchFamily="-108" charset="-128"/>
              </a:rPr>
              <a:t>&gt;</a:t>
            </a:r>
          </a:p>
          <a:p>
            <a:pPr>
              <a:buNone/>
            </a:pPr>
            <a:r>
              <a:rPr lang="en-US" sz="2000" dirty="0" err="1" smtClean="0">
                <a:ea typeface="ＭＳ Ｐゴシック" pitchFamily="-108" charset="-128"/>
                <a:cs typeface="ＭＳ Ｐゴシック" pitchFamily="-108" charset="-128"/>
              </a:rPr>
              <a:t>FileNotFoundError</a:t>
            </a:r>
            <a:r>
              <a:rPr lang="en-US" sz="2000" dirty="0">
                <a:ea typeface="ＭＳ Ｐゴシック" pitchFamily="-108" charset="-128"/>
                <a:cs typeface="ＭＳ Ｐゴシック" pitchFamily="-108" charset="-128"/>
              </a:rPr>
              <a:t>: [</a:t>
            </a:r>
            <a:r>
              <a:rPr lang="en-US" sz="2000" dirty="0" err="1">
                <a:ea typeface="ＭＳ Ｐゴシック" pitchFamily="-108" charset="-128"/>
                <a:cs typeface="ＭＳ Ｐゴシック" pitchFamily="-108" charset="-128"/>
              </a:rPr>
              <a:t>Errno</a:t>
            </a:r>
            <a:r>
              <a:rPr lang="en-US" sz="2000" dirty="0">
                <a:ea typeface="ＭＳ Ｐゴシック" pitchFamily="-108" charset="-128"/>
                <a:cs typeface="ＭＳ Ｐゴシック" pitchFamily="-108" charset="-128"/>
              </a:rPr>
              <a:t> 2] No such file or directory: 'junk'</a:t>
            </a:r>
            <a:endParaRPr lang="en-US" dirty="0">
              <a:ea typeface="ＭＳ Ｐゴシック" pitchFamily="-108" charset="-128"/>
              <a:cs typeface="ＭＳ Ｐゴシック" pitchFamily="-108" charset="-128"/>
            </a:endParaRPr>
          </a:p>
        </p:txBody>
      </p:sp>
      <p:sp>
        <p:nvSpPr>
          <p:cNvPr id="29701" name="Text Box 4"/>
          <p:cNvSpPr txBox="1">
            <a:spLocks noChangeArrowheads="1"/>
          </p:cNvSpPr>
          <p:nvPr/>
        </p:nvSpPr>
        <p:spPr bwMode="auto">
          <a:xfrm>
            <a:off x="304800" y="2895600"/>
            <a:ext cx="1131888" cy="155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error</a:t>
            </a:r>
          </a:p>
          <a:p>
            <a:r>
              <a:rPr lang="en-US"/>
              <a:t>names</a:t>
            </a:r>
          </a:p>
          <a:p>
            <a:r>
              <a:rPr lang="en-US"/>
              <a:t>CAPS</a:t>
            </a:r>
          </a:p>
          <a:p>
            <a:r>
              <a:rPr lang="en-US"/>
              <a:t>matter!</a:t>
            </a:r>
          </a:p>
        </p:txBody>
      </p:sp>
      <p:sp>
        <p:nvSpPr>
          <p:cNvPr id="29702" name="Line 5"/>
          <p:cNvSpPr>
            <a:spLocks noChangeShapeType="1"/>
          </p:cNvSpPr>
          <p:nvPr/>
        </p:nvSpPr>
        <p:spPr bwMode="auto">
          <a:xfrm flipV="1">
            <a:off x="1371600" y="2895600"/>
            <a:ext cx="7620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703" name="Line 6"/>
          <p:cNvSpPr>
            <a:spLocks noChangeShapeType="1"/>
          </p:cNvSpPr>
          <p:nvPr/>
        </p:nvSpPr>
        <p:spPr bwMode="auto">
          <a:xfrm>
            <a:off x="1371600" y="3276600"/>
            <a:ext cx="762000" cy="990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311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Philosophy of Exception Handling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77032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Dealing with problems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Two ways to deal with exceptions</a:t>
            </a:r>
          </a:p>
          <a:p>
            <a:r>
              <a:rPr lang="en-US" b="1" i="1" dirty="0" smtClean="0"/>
              <a:t>LBYL</a:t>
            </a:r>
            <a:r>
              <a:rPr lang="en-US" dirty="0" smtClean="0"/>
              <a:t>: Look Before you Leap</a:t>
            </a:r>
          </a:p>
          <a:p>
            <a:r>
              <a:rPr lang="en-US" b="1" i="1" dirty="0" smtClean="0"/>
              <a:t>EAFP</a:t>
            </a:r>
            <a:r>
              <a:rPr lang="en-US" dirty="0" smtClean="0"/>
              <a:t>: Easier to Ask Forgiveness than Permission (famous quote by Grace Hopper)</a:t>
            </a:r>
          </a:p>
        </p:txBody>
      </p:sp>
    </p:spTree>
    <p:extLst>
      <p:ext uri="{BB962C8B-B14F-4D97-AF65-F5344CB8AC3E}">
        <p14:creationId xmlns:p14="http://schemas.microsoft.com/office/powerpoint/2010/main" val="325118085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Look Before You Leap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By this we mean that before we execute a statement, we check all aspects to make sure it executes correctly:</a:t>
            </a:r>
          </a:p>
          <a:p>
            <a:pPr lvl="1"/>
            <a:r>
              <a:rPr lang="en-US" dirty="0" smtClean="0"/>
              <a:t>if it requires a string, check that</a:t>
            </a:r>
          </a:p>
          <a:p>
            <a:pPr lvl="1"/>
            <a:r>
              <a:rPr lang="en-US" dirty="0" smtClean="0"/>
              <a:t>if it requires a dictionary key, check that</a:t>
            </a:r>
          </a:p>
          <a:p>
            <a:r>
              <a:rPr lang="en-US" dirty="0" smtClean="0"/>
              <a:t>Tends to make code messy. The heart of the code (what you want it to do) is hidden by all the checking.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606448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295400"/>
          </a:xfrm>
        </p:spPr>
        <p:txBody>
          <a:bodyPr/>
          <a:lstStyle/>
          <a:p>
            <a:r>
              <a:rPr lang="en-US" dirty="0" smtClean="0"/>
              <a:t>Easier to Ask Forgiveness than Permission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By this we mean, run any statement you want, no checking required</a:t>
            </a:r>
          </a:p>
          <a:p>
            <a:r>
              <a:rPr lang="en-US" dirty="0" smtClean="0"/>
              <a:t>However, be ready to “clean up any messes” by catching errors that occur</a:t>
            </a:r>
          </a:p>
          <a:p>
            <a:r>
              <a:rPr lang="en-US" dirty="0" smtClean="0"/>
              <a:t>The </a:t>
            </a:r>
            <a:r>
              <a:rPr lang="en-US" dirty="0" smtClean="0">
                <a:solidFill>
                  <a:srgbClr val="660066"/>
                </a:solidFill>
                <a:latin typeface="Courier New"/>
                <a:cs typeface="Courier New"/>
              </a:rPr>
              <a:t>try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 smtClean="0"/>
              <a:t>suite code reflects what you want to do and the </a:t>
            </a:r>
            <a:r>
              <a:rPr lang="en-US" dirty="0" smtClean="0">
                <a:solidFill>
                  <a:srgbClr val="660066"/>
                </a:solidFill>
                <a:latin typeface="Courier New"/>
                <a:cs typeface="Courier New"/>
              </a:rPr>
              <a:t>except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 smtClean="0"/>
              <a:t>code what you want to do on error. Cleaner separation!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623879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likes EAFP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Code Python programmers support the </a:t>
            </a:r>
            <a:r>
              <a:rPr lang="en-US" b="1" i="1" dirty="0" smtClean="0"/>
              <a:t>EAFP</a:t>
            </a:r>
            <a:r>
              <a:rPr lang="en-US" dirty="0" smtClean="0"/>
              <a:t> approach:</a:t>
            </a:r>
          </a:p>
          <a:p>
            <a:pPr lvl="1"/>
            <a:r>
              <a:rPr lang="en-US" dirty="0" smtClean="0"/>
              <a:t>run the code, let the </a:t>
            </a:r>
            <a:r>
              <a:rPr lang="en-US" dirty="0" smtClean="0">
                <a:latin typeface="Courier New"/>
                <a:cs typeface="Courier New"/>
              </a:rPr>
              <a:t>except </a:t>
            </a:r>
            <a:r>
              <a:rPr lang="en-US" dirty="0" smtClean="0"/>
              <a:t>suites deal with the errors. Don’t check first.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158881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Code Listing 14-6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992861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01801" y="914400"/>
            <a:ext cx="8597111" cy="4572000"/>
          </a:xfrm>
        </p:spPr>
      </p:pic>
    </p:spTree>
    <p:extLst>
      <p:ext uri="{BB962C8B-B14F-4D97-AF65-F5344CB8AC3E}">
        <p14:creationId xmlns:p14="http://schemas.microsoft.com/office/powerpoint/2010/main" val="425597885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Extensions to the basic Exception Model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6554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file</a:t>
            </a:r>
            <a:endParaRPr lang="en-US" dirty="0"/>
          </a:p>
        </p:txBody>
      </p:sp>
      <p:sp>
        <p:nvSpPr>
          <p:cNvPr id="29700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We</a:t>
            </a:r>
            <a:r>
              <a:rPr lang="fr-FR" dirty="0" smtClean="0"/>
              <a:t>'</a:t>
            </a:r>
            <a:r>
              <a:rPr lang="en-US" dirty="0" err="1" smtClean="0"/>
              <a:t>ll</a:t>
            </a:r>
            <a:r>
              <a:rPr lang="en-US" dirty="0" smtClean="0"/>
              <a:t> work with a file called </a:t>
            </a:r>
            <a:r>
              <a:rPr lang="en-US" dirty="0" err="1" smtClean="0">
                <a:solidFill>
                  <a:srgbClr val="660066"/>
                </a:solidFill>
                <a:latin typeface="Courier New"/>
                <a:cs typeface="Courier New"/>
              </a:rPr>
              <a:t>temp.txt</a:t>
            </a:r>
            <a:r>
              <a:rPr lang="en-US" dirty="0"/>
              <a:t> </a:t>
            </a:r>
            <a:r>
              <a:rPr lang="en-US" dirty="0" smtClean="0"/>
              <a:t>which has the following file contents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>
                <a:latin typeface="Courier New"/>
                <a:cs typeface="Courier New"/>
              </a:rPr>
              <a:t>First Line</a:t>
            </a:r>
          </a:p>
          <a:p>
            <a:pPr marL="0" indent="0">
              <a:buNone/>
            </a:pPr>
            <a:r>
              <a:rPr lang="en-US" dirty="0" smtClean="0">
                <a:latin typeface="Courier New"/>
                <a:cs typeface="Courier New"/>
              </a:rPr>
              <a:t>Second Line</a:t>
            </a:r>
          </a:p>
          <a:p>
            <a:pPr marL="0" indent="0">
              <a:buNone/>
            </a:pPr>
            <a:r>
              <a:rPr lang="en-US" dirty="0" smtClean="0">
                <a:latin typeface="Courier New"/>
                <a:cs typeface="Courier New"/>
              </a:rPr>
              <a:t>Third Line</a:t>
            </a:r>
          </a:p>
          <a:p>
            <a:pPr marL="0" indent="0">
              <a:buNone/>
            </a:pPr>
            <a:r>
              <a:rPr lang="en-US" dirty="0" smtClean="0">
                <a:latin typeface="Courier New"/>
                <a:cs typeface="Courier New"/>
              </a:rPr>
              <a:t>Fourth Line</a:t>
            </a:r>
            <a:endParaRPr lang="en-US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60920842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Version 2, finally suite</a:t>
            </a:r>
            <a:endParaRPr lang="en-US" dirty="0"/>
          </a:p>
        </p:txBody>
      </p:sp>
      <p:sp>
        <p:nvSpPr>
          <p:cNvPr id="33796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19200"/>
            <a:ext cx="8229600" cy="4906963"/>
          </a:xfrm>
        </p:spPr>
        <p:txBody>
          <a:bodyPr/>
          <a:lstStyle/>
          <a:p>
            <a:r>
              <a:rPr lang="en-US" dirty="0" smtClean="0"/>
              <a:t>you can add a </a:t>
            </a:r>
            <a:r>
              <a:rPr lang="en-US" dirty="0" smtClean="0">
                <a:latin typeface="Courier New"/>
                <a:cs typeface="Courier New"/>
              </a:rPr>
              <a:t>finally </a:t>
            </a:r>
            <a:r>
              <a:rPr lang="en-US" dirty="0" smtClean="0"/>
              <a:t>suite at the end of the </a:t>
            </a:r>
            <a:r>
              <a:rPr lang="en-US" dirty="0" smtClean="0">
                <a:latin typeface="Courier New"/>
                <a:cs typeface="Courier New"/>
              </a:rPr>
              <a:t>try</a:t>
            </a:r>
            <a:r>
              <a:rPr lang="en-US" dirty="0" smtClean="0"/>
              <a:t>/</a:t>
            </a:r>
            <a:r>
              <a:rPr lang="en-US" dirty="0" smtClean="0">
                <a:latin typeface="Courier New"/>
                <a:cs typeface="Courier New"/>
              </a:rPr>
              <a:t>except </a:t>
            </a:r>
            <a:r>
              <a:rPr lang="en-US" dirty="0" smtClean="0"/>
              <a:t>group</a:t>
            </a:r>
          </a:p>
          <a:p>
            <a:r>
              <a:rPr lang="en-US" dirty="0" smtClean="0"/>
              <a:t>the finally suite is run as you exit the </a:t>
            </a:r>
            <a:r>
              <a:rPr lang="en-US" dirty="0" smtClean="0">
                <a:latin typeface="Courier New"/>
                <a:cs typeface="Courier New"/>
              </a:rPr>
              <a:t>try</a:t>
            </a:r>
            <a:r>
              <a:rPr lang="en-US" dirty="0" smtClean="0"/>
              <a:t>/</a:t>
            </a:r>
            <a:r>
              <a:rPr lang="en-US" dirty="0" smtClean="0">
                <a:latin typeface="Courier New"/>
                <a:cs typeface="Courier New"/>
              </a:rPr>
              <a:t>except </a:t>
            </a:r>
            <a:r>
              <a:rPr lang="en-US" dirty="0" smtClean="0"/>
              <a:t>suite, </a:t>
            </a:r>
            <a:r>
              <a:rPr lang="en-US" b="1" i="1" dirty="0" smtClean="0"/>
              <a:t>no matter whether an error occurred or not</a:t>
            </a:r>
            <a:r>
              <a:rPr lang="en-US" dirty="0" smtClean="0"/>
              <a:t>. </a:t>
            </a:r>
          </a:p>
          <a:p>
            <a:pPr lvl="1"/>
            <a:r>
              <a:rPr lang="en-US" dirty="0" smtClean="0"/>
              <a:t>even if an exception raised in the </a:t>
            </a:r>
            <a:r>
              <a:rPr lang="en-US" dirty="0" smtClean="0">
                <a:latin typeface="Courier New"/>
                <a:cs typeface="Courier New"/>
              </a:rPr>
              <a:t>try </a:t>
            </a:r>
            <a:r>
              <a:rPr lang="en-US" dirty="0" smtClean="0"/>
              <a:t>suite was not handled!</a:t>
            </a:r>
          </a:p>
          <a:p>
            <a:r>
              <a:rPr lang="en-US" dirty="0" smtClean="0"/>
              <a:t>Gives you an opportunity to clean up as you exit the </a:t>
            </a:r>
            <a:r>
              <a:rPr lang="en-US" dirty="0" smtClean="0">
                <a:latin typeface="Courier New"/>
                <a:cs typeface="Courier New"/>
              </a:rPr>
              <a:t>try</a:t>
            </a:r>
            <a:r>
              <a:rPr lang="en-US" dirty="0" smtClean="0"/>
              <a:t>/</a:t>
            </a:r>
            <a:r>
              <a:rPr lang="en-US" dirty="0" smtClean="0">
                <a:latin typeface="Courier New"/>
                <a:cs typeface="Courier New"/>
              </a:rPr>
              <a:t>except </a:t>
            </a:r>
            <a:r>
              <a:rPr lang="en-US" dirty="0" smtClean="0"/>
              <a:t>group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3695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finally and with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>
                <a:latin typeface="Courier New"/>
                <a:cs typeface="Courier New"/>
              </a:rPr>
              <a:t>finally</a:t>
            </a:r>
            <a:r>
              <a:rPr lang="en-US" dirty="0" smtClean="0"/>
              <a:t> is related to a </a:t>
            </a:r>
            <a:r>
              <a:rPr lang="en-US" dirty="0" smtClean="0">
                <a:latin typeface="Courier New"/>
                <a:cs typeface="Courier New"/>
              </a:rPr>
              <a:t>with</a:t>
            </a:r>
            <a:r>
              <a:rPr lang="en-US" dirty="0" smtClean="0"/>
              <a:t> statement:</a:t>
            </a:r>
          </a:p>
          <a:p>
            <a:r>
              <a:rPr lang="en-US" dirty="0" smtClean="0"/>
              <a:t>creates a context (the </a:t>
            </a:r>
            <a:r>
              <a:rPr lang="en-US" dirty="0" smtClean="0">
                <a:latin typeface="Courier New"/>
                <a:cs typeface="Courier New"/>
              </a:rPr>
              <a:t>try</a:t>
            </a:r>
            <a:r>
              <a:rPr lang="en-US" dirty="0" smtClean="0"/>
              <a:t> suite)</a:t>
            </a:r>
          </a:p>
          <a:p>
            <a:r>
              <a:rPr lang="en-US" dirty="0" smtClean="0"/>
              <a:t>has an exit, namely execute the </a:t>
            </a:r>
            <a:r>
              <a:rPr lang="en-US" dirty="0" smtClean="0">
                <a:latin typeface="Courier New"/>
                <a:cs typeface="Courier New"/>
              </a:rPr>
              <a:t>finally</a:t>
            </a:r>
            <a:r>
              <a:rPr lang="en-US" dirty="0" smtClean="0"/>
              <a:t> suite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16718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Version 3, </a:t>
            </a:r>
            <a:r>
              <a:rPr lang="en-US" dirty="0" smtClean="0">
                <a:latin typeface="Courier New"/>
                <a:cs typeface="Courier New"/>
              </a:rPr>
              <a:t>else</a:t>
            </a:r>
            <a:endParaRPr lang="en-US" dirty="0">
              <a:latin typeface="Courier New"/>
              <a:cs typeface="Courier New"/>
            </a:endParaRPr>
          </a:p>
        </p:txBody>
      </p:sp>
      <p:sp>
        <p:nvSpPr>
          <p:cNvPr id="34820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19200"/>
            <a:ext cx="8229600" cy="4525963"/>
          </a:xfrm>
        </p:spPr>
        <p:txBody>
          <a:bodyPr/>
          <a:lstStyle/>
          <a:p>
            <a:r>
              <a:rPr lang="en-US" dirty="0" smtClean="0"/>
              <a:t>One way to think about things is to think of the </a:t>
            </a:r>
            <a:r>
              <a:rPr lang="en-US" dirty="0" smtClean="0">
                <a:latin typeface="Courier New"/>
                <a:cs typeface="Courier New"/>
              </a:rPr>
              <a:t>try </a:t>
            </a:r>
            <a:r>
              <a:rPr lang="en-US" dirty="0" smtClean="0"/>
              <a:t>as a kind of condition (an exception condition) and the </a:t>
            </a:r>
            <a:r>
              <a:rPr lang="en-US" dirty="0" smtClean="0">
                <a:latin typeface="Courier New"/>
                <a:cs typeface="Courier New"/>
              </a:rPr>
              <a:t>except</a:t>
            </a:r>
            <a:r>
              <a:rPr lang="en-US" dirty="0" smtClean="0">
                <a:latin typeface="Arial"/>
                <a:cs typeface="Arial"/>
              </a:rPr>
              <a:t>s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 smtClean="0"/>
              <a:t>as conditional clauses</a:t>
            </a:r>
          </a:p>
          <a:p>
            <a:r>
              <a:rPr lang="en-US" dirty="0" smtClean="0"/>
              <a:t>if an exception occurs then you match the exception </a:t>
            </a:r>
          </a:p>
          <a:p>
            <a:r>
              <a:rPr lang="en-US" dirty="0" smtClean="0"/>
              <a:t>the </a:t>
            </a:r>
            <a:r>
              <a:rPr lang="en-US" dirty="0" smtClean="0">
                <a:latin typeface="Courier New"/>
                <a:cs typeface="Courier New"/>
              </a:rPr>
              <a:t>else </a:t>
            </a:r>
            <a:r>
              <a:rPr lang="en-US" dirty="0" smtClean="0"/>
              <a:t>clause covers the non-exception condition. It runs when the </a:t>
            </a:r>
            <a:r>
              <a:rPr lang="en-US" dirty="0" smtClean="0">
                <a:latin typeface="Courier New"/>
                <a:cs typeface="Courier New"/>
              </a:rPr>
              <a:t>try </a:t>
            </a:r>
            <a:r>
              <a:rPr lang="en-US" dirty="0" smtClean="0"/>
              <a:t>suite does not encounter an error.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0344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pitchFamily="-108" charset="-128"/>
                <a:cs typeface="ＭＳ Ｐゴシック" pitchFamily="-108" charset="-128"/>
              </a:rPr>
              <a:t>The whole thing</a:t>
            </a:r>
          </a:p>
        </p:txBody>
      </p:sp>
      <p:sp>
        <p:nvSpPr>
          <p:cNvPr id="35844" name="Rectangle 3"/>
          <p:cNvSpPr>
            <a:spLocks noGrp="1" noChangeArrowheads="1"/>
          </p:cNvSpPr>
          <p:nvPr>
            <p:ph idx="1"/>
          </p:nvPr>
        </p:nvSpPr>
        <p:spPr>
          <a:xfrm>
            <a:off x="1981200" y="1143000"/>
            <a:ext cx="5410200" cy="52578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 typeface="Wingdings" pitchFamily="-108" charset="2"/>
              <a:buNone/>
            </a:pPr>
            <a:r>
              <a:rPr lang="en-US" sz="2400" dirty="0">
                <a:latin typeface="Courier New" pitchFamily="-108" charset="0"/>
                <a:ea typeface="ＭＳ Ｐゴシック" pitchFamily="-108" charset="-128"/>
                <a:cs typeface="ＭＳ Ｐゴシック" pitchFamily="-108" charset="-128"/>
              </a:rPr>
              <a:t>try:</a:t>
            </a:r>
          </a:p>
          <a:p>
            <a:pPr eaLnBrk="1" hangingPunct="1">
              <a:lnSpc>
                <a:spcPct val="90000"/>
              </a:lnSpc>
              <a:buFont typeface="Wingdings" pitchFamily="-108" charset="2"/>
              <a:buNone/>
            </a:pPr>
            <a:r>
              <a:rPr lang="en-US" sz="2400" dirty="0">
                <a:latin typeface="Courier New" pitchFamily="-108" charset="0"/>
                <a:ea typeface="ＭＳ Ｐゴシック" pitchFamily="-108" charset="-128"/>
                <a:cs typeface="ＭＳ Ｐゴシック" pitchFamily="-108" charset="-128"/>
              </a:rPr>
              <a:t>   code to try</a:t>
            </a:r>
          </a:p>
          <a:p>
            <a:pPr eaLnBrk="1" hangingPunct="1">
              <a:lnSpc>
                <a:spcPct val="90000"/>
              </a:lnSpc>
              <a:buFont typeface="Wingdings" pitchFamily="-108" charset="2"/>
              <a:buNone/>
            </a:pPr>
            <a:r>
              <a:rPr lang="en-US" sz="2400" dirty="0">
                <a:latin typeface="Courier New" pitchFamily="-108" charset="0"/>
                <a:ea typeface="ＭＳ Ｐゴシック" pitchFamily="-108" charset="-128"/>
                <a:cs typeface="ＭＳ Ｐゴシック" pitchFamily="-108" charset="-128"/>
              </a:rPr>
              <a:t>except </a:t>
            </a:r>
            <a:r>
              <a:rPr lang="en-US" sz="2400" dirty="0" smtClean="0">
                <a:latin typeface="Courier New" pitchFamily="-108" charset="0"/>
                <a:ea typeface="ＭＳ Ｐゴシック" pitchFamily="-108" charset="-128"/>
                <a:cs typeface="ＭＳ Ｐゴシック" pitchFamily="-108" charset="-128"/>
              </a:rPr>
              <a:t>PythonError1</a:t>
            </a:r>
            <a:r>
              <a:rPr lang="en-US" sz="2400" dirty="0">
                <a:latin typeface="Courier New" pitchFamily="-108" charset="0"/>
                <a:ea typeface="ＭＳ Ｐゴシック" pitchFamily="-108" charset="-128"/>
                <a:cs typeface="ＭＳ Ｐゴシック" pitchFamily="-108" charset="-128"/>
              </a:rPr>
              <a:t>:</a:t>
            </a:r>
          </a:p>
          <a:p>
            <a:pPr eaLnBrk="1" hangingPunct="1">
              <a:lnSpc>
                <a:spcPct val="90000"/>
              </a:lnSpc>
              <a:buFont typeface="Wingdings" pitchFamily="-108" charset="2"/>
              <a:buNone/>
            </a:pPr>
            <a:r>
              <a:rPr lang="en-US" sz="2400" dirty="0">
                <a:latin typeface="Courier New" pitchFamily="-108" charset="0"/>
                <a:ea typeface="ＭＳ Ｐゴシック" pitchFamily="-108" charset="-128"/>
                <a:cs typeface="ＭＳ Ｐゴシック" pitchFamily="-108" charset="-128"/>
              </a:rPr>
              <a:t>   exception code</a:t>
            </a:r>
          </a:p>
          <a:p>
            <a:pPr eaLnBrk="1" hangingPunct="1">
              <a:lnSpc>
                <a:spcPct val="90000"/>
              </a:lnSpc>
              <a:buFont typeface="Wingdings" pitchFamily="-108" charset="2"/>
              <a:buNone/>
            </a:pPr>
            <a:r>
              <a:rPr lang="en-US" sz="2400" dirty="0">
                <a:latin typeface="Courier New" pitchFamily="-108" charset="0"/>
                <a:ea typeface="ＭＳ Ｐゴシック" pitchFamily="-108" charset="-128"/>
                <a:cs typeface="ＭＳ Ｐゴシック" pitchFamily="-108" charset="-128"/>
              </a:rPr>
              <a:t>except </a:t>
            </a:r>
            <a:r>
              <a:rPr lang="en-US" sz="2400" dirty="0" smtClean="0">
                <a:latin typeface="Courier New" pitchFamily="-108" charset="0"/>
                <a:ea typeface="ＭＳ Ｐゴシック" pitchFamily="-108" charset="-128"/>
                <a:cs typeface="ＭＳ Ｐゴシック" pitchFamily="-108" charset="-128"/>
              </a:rPr>
              <a:t>PythonError2</a:t>
            </a:r>
            <a:r>
              <a:rPr lang="en-US" sz="2400" dirty="0">
                <a:latin typeface="Courier New" pitchFamily="-108" charset="0"/>
                <a:ea typeface="ＭＳ Ｐゴシック" pitchFamily="-108" charset="-128"/>
                <a:cs typeface="ＭＳ Ｐゴシック" pitchFamily="-108" charset="-128"/>
              </a:rPr>
              <a:t>:</a:t>
            </a:r>
          </a:p>
          <a:p>
            <a:pPr eaLnBrk="1" hangingPunct="1">
              <a:lnSpc>
                <a:spcPct val="90000"/>
              </a:lnSpc>
              <a:buFont typeface="Wingdings" pitchFamily="-108" charset="2"/>
              <a:buNone/>
            </a:pPr>
            <a:r>
              <a:rPr lang="en-US" sz="2400" dirty="0">
                <a:latin typeface="Courier New" pitchFamily="-108" charset="0"/>
                <a:ea typeface="ＭＳ Ｐゴシック" pitchFamily="-108" charset="-128"/>
                <a:cs typeface="ＭＳ Ｐゴシック" pitchFamily="-108" charset="-128"/>
              </a:rPr>
              <a:t>   exception code</a:t>
            </a:r>
          </a:p>
          <a:p>
            <a:pPr eaLnBrk="1" hangingPunct="1">
              <a:lnSpc>
                <a:spcPct val="90000"/>
              </a:lnSpc>
              <a:buFont typeface="Wingdings" pitchFamily="-108" charset="2"/>
              <a:buNone/>
            </a:pPr>
            <a:r>
              <a:rPr lang="en-US" sz="2400" dirty="0">
                <a:latin typeface="Courier New" pitchFamily="-108" charset="0"/>
                <a:ea typeface="ＭＳ Ｐゴシック" pitchFamily="-108" charset="-128"/>
                <a:cs typeface="ＭＳ Ｐゴシック" pitchFamily="-108" charset="-128"/>
              </a:rPr>
              <a:t>except:</a:t>
            </a:r>
          </a:p>
          <a:p>
            <a:pPr eaLnBrk="1" hangingPunct="1">
              <a:lnSpc>
                <a:spcPct val="90000"/>
              </a:lnSpc>
              <a:buFont typeface="Wingdings" pitchFamily="-108" charset="2"/>
              <a:buNone/>
            </a:pPr>
            <a:r>
              <a:rPr lang="en-US" sz="2400" dirty="0">
                <a:latin typeface="Courier New" pitchFamily="-108" charset="0"/>
                <a:ea typeface="ＭＳ Ｐゴシック" pitchFamily="-108" charset="-128"/>
                <a:cs typeface="ＭＳ Ｐゴシック" pitchFamily="-108" charset="-128"/>
              </a:rPr>
              <a:t>	  default except code</a:t>
            </a:r>
          </a:p>
          <a:p>
            <a:pPr eaLnBrk="1" hangingPunct="1">
              <a:lnSpc>
                <a:spcPct val="90000"/>
              </a:lnSpc>
              <a:buFont typeface="Wingdings" pitchFamily="-108" charset="2"/>
              <a:buNone/>
            </a:pPr>
            <a:r>
              <a:rPr lang="en-US" sz="2400" dirty="0">
                <a:latin typeface="Courier New" pitchFamily="-108" charset="0"/>
                <a:ea typeface="ＭＳ Ｐゴシック" pitchFamily="-108" charset="-128"/>
                <a:cs typeface="ＭＳ Ｐゴシック" pitchFamily="-108" charset="-128"/>
              </a:rPr>
              <a:t>else:</a:t>
            </a:r>
          </a:p>
          <a:p>
            <a:pPr eaLnBrk="1" hangingPunct="1">
              <a:lnSpc>
                <a:spcPct val="90000"/>
              </a:lnSpc>
              <a:buFont typeface="Wingdings" pitchFamily="-108" charset="2"/>
              <a:buNone/>
            </a:pPr>
            <a:r>
              <a:rPr lang="en-US" sz="2400" dirty="0">
                <a:latin typeface="Courier New" pitchFamily="-108" charset="0"/>
                <a:ea typeface="ＭＳ Ｐゴシック" pitchFamily="-108" charset="-128"/>
                <a:cs typeface="ＭＳ Ｐゴシック" pitchFamily="-108" charset="-128"/>
              </a:rPr>
              <a:t>   non exception case</a:t>
            </a:r>
          </a:p>
          <a:p>
            <a:pPr eaLnBrk="1" hangingPunct="1">
              <a:lnSpc>
                <a:spcPct val="90000"/>
              </a:lnSpc>
              <a:buFont typeface="Wingdings" pitchFamily="-108" charset="2"/>
              <a:buNone/>
            </a:pPr>
            <a:r>
              <a:rPr lang="en-US" sz="2400" dirty="0">
                <a:latin typeface="Courier New" pitchFamily="-108" charset="0"/>
                <a:ea typeface="ＭＳ Ｐゴシック" pitchFamily="-108" charset="-128"/>
                <a:cs typeface="ＭＳ Ｐゴシック" pitchFamily="-108" charset="-128"/>
              </a:rPr>
              <a:t>finally:</a:t>
            </a:r>
          </a:p>
          <a:p>
            <a:pPr eaLnBrk="1" hangingPunct="1">
              <a:lnSpc>
                <a:spcPct val="90000"/>
              </a:lnSpc>
              <a:buFont typeface="Wingdings" pitchFamily="-108" charset="2"/>
              <a:buNone/>
            </a:pPr>
            <a:r>
              <a:rPr lang="en-US" sz="2400" dirty="0">
                <a:latin typeface="Courier New" pitchFamily="-108" charset="0"/>
                <a:ea typeface="ＭＳ Ｐゴシック" pitchFamily="-108" charset="-128"/>
                <a:cs typeface="ＭＳ Ｐゴシック" pitchFamily="-108" charset="-128"/>
              </a:rPr>
              <a:t>   clean up code</a:t>
            </a:r>
          </a:p>
        </p:txBody>
      </p:sp>
    </p:spTree>
    <p:extLst>
      <p:ext uri="{BB962C8B-B14F-4D97-AF65-F5344CB8AC3E}">
        <p14:creationId xmlns:p14="http://schemas.microsoft.com/office/powerpoint/2010/main" val="2526242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Code Listing 14-7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310950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609600" y="204320"/>
            <a:ext cx="8001000" cy="6126710"/>
          </a:xfrm>
        </p:spPr>
      </p:pic>
    </p:spTree>
    <p:extLst>
      <p:ext uri="{BB962C8B-B14F-4D97-AF65-F5344CB8AC3E}">
        <p14:creationId xmlns:p14="http://schemas.microsoft.com/office/powerpoint/2010/main" val="60401992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Raising and creating your own exceptions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74803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invoking yourself, raise</a:t>
            </a:r>
            <a:endParaRPr lang="en-US" dirty="0"/>
          </a:p>
        </p:txBody>
      </p:sp>
      <p:sp>
        <p:nvSpPr>
          <p:cNvPr id="37892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143000"/>
            <a:ext cx="8229600" cy="4800600"/>
          </a:xfrm>
        </p:spPr>
        <p:txBody>
          <a:bodyPr/>
          <a:lstStyle/>
          <a:p>
            <a:r>
              <a:rPr lang="en-US" dirty="0" smtClean="0"/>
              <a:t>You can also choose to invoke the exception system anytime you like with the </a:t>
            </a:r>
            <a:r>
              <a:rPr lang="en-US" dirty="0" smtClean="0">
                <a:latin typeface="Courier New"/>
                <a:cs typeface="Courier New"/>
              </a:rPr>
              <a:t>raise </a:t>
            </a:r>
            <a:r>
              <a:rPr lang="en-US" dirty="0" smtClean="0"/>
              <a:t>command</a:t>
            </a:r>
          </a:p>
          <a:p>
            <a:pPr>
              <a:buNone/>
            </a:pPr>
            <a:r>
              <a:rPr lang="en-US" dirty="0" smtClean="0">
                <a:latin typeface="Courier New"/>
                <a:cs typeface="Courier New"/>
              </a:rPr>
              <a:t>raise </a:t>
            </a:r>
            <a:r>
              <a:rPr lang="en-US" dirty="0" err="1">
                <a:latin typeface="Courier New"/>
                <a:cs typeface="Courier New"/>
              </a:rPr>
              <a:t>M</a:t>
            </a:r>
            <a:r>
              <a:rPr lang="en-US" dirty="0" err="1" smtClean="0">
                <a:latin typeface="Courier New"/>
                <a:cs typeface="Courier New"/>
              </a:rPr>
              <a:t>yException</a:t>
            </a:r>
            <a:endParaRPr lang="en-US" dirty="0" smtClean="0">
              <a:latin typeface="Courier New"/>
              <a:cs typeface="Courier New"/>
            </a:endParaRPr>
          </a:p>
          <a:p>
            <a:r>
              <a:rPr lang="en-US" dirty="0" smtClean="0"/>
              <a:t>you can check for odd conditions, </a:t>
            </a:r>
            <a:r>
              <a:rPr lang="en-US" dirty="0" smtClean="0">
                <a:latin typeface="Courier New"/>
                <a:cs typeface="Courier New"/>
              </a:rPr>
              <a:t>raise </a:t>
            </a:r>
            <a:r>
              <a:rPr lang="en-US" dirty="0" smtClean="0"/>
              <a:t>them as an error, then catch them</a:t>
            </a:r>
          </a:p>
          <a:p>
            <a:r>
              <a:rPr lang="en-US" dirty="0" smtClean="0"/>
              <a:t>they must be part of the existing exception hierarchy in Python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447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Non-local catch</a:t>
            </a:r>
            <a:endParaRPr lang="en-US" dirty="0"/>
          </a:p>
        </p:txBody>
      </p:sp>
      <p:sp>
        <p:nvSpPr>
          <p:cNvPr id="39940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Interestingly, the </a:t>
            </a:r>
            <a:r>
              <a:rPr lang="en-US" dirty="0" smtClean="0">
                <a:latin typeface="Courier New"/>
                <a:cs typeface="Courier New"/>
              </a:rPr>
              <a:t>except </a:t>
            </a:r>
            <a:r>
              <a:rPr lang="en-US" dirty="0" smtClean="0"/>
              <a:t>suite does not have to be right next to the try suite.</a:t>
            </a:r>
          </a:p>
          <a:p>
            <a:r>
              <a:rPr lang="en-US" dirty="0" smtClean="0"/>
              <a:t>In fact, the </a:t>
            </a:r>
            <a:r>
              <a:rPr lang="en-US" dirty="0" smtClean="0">
                <a:latin typeface="Courier New"/>
                <a:cs typeface="Courier New"/>
              </a:rPr>
              <a:t>except </a:t>
            </a:r>
            <a:r>
              <a:rPr lang="en-US" dirty="0" smtClean="0"/>
              <a:t>that catches a </a:t>
            </a:r>
            <a:r>
              <a:rPr lang="en-US" dirty="0" smtClean="0">
                <a:latin typeface="Courier New"/>
                <a:cs typeface="Courier New"/>
              </a:rPr>
              <a:t>try </a:t>
            </a:r>
            <a:r>
              <a:rPr lang="en-US" dirty="0" smtClean="0"/>
              <a:t>error can be in another function</a:t>
            </a:r>
          </a:p>
          <a:p>
            <a:r>
              <a:rPr lang="en-US" dirty="0" smtClean="0"/>
              <a:t>Python maintains a chain of function invocations. If an error occurs in a function and it cannot catch it, it looks to the function that called it to catch 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1212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Make your own exception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You can make your own exception. </a:t>
            </a:r>
          </a:p>
          <a:p>
            <a:r>
              <a:rPr lang="en-US" dirty="0" smtClean="0"/>
              <a:t>Exceptions are classes, so you can make a new exception by making a new subclass:</a:t>
            </a:r>
          </a:p>
          <a:p>
            <a:pPr lvl="1">
              <a:buNone/>
            </a:pPr>
            <a:r>
              <a:rPr lang="en-US" dirty="0" smtClean="0">
                <a:latin typeface="Courier New"/>
                <a:cs typeface="Courier New"/>
              </a:rPr>
              <a:t>class </a:t>
            </a:r>
            <a:r>
              <a:rPr lang="en-US" dirty="0" err="1">
                <a:latin typeface="Courier New"/>
                <a:cs typeface="Courier New"/>
              </a:rPr>
              <a:t>M</a:t>
            </a:r>
            <a:r>
              <a:rPr lang="en-US" dirty="0" err="1" smtClean="0">
                <a:latin typeface="Courier New"/>
                <a:cs typeface="Courier New"/>
              </a:rPr>
              <a:t>yException</a:t>
            </a:r>
            <a:r>
              <a:rPr lang="en-US" dirty="0" smtClean="0">
                <a:latin typeface="Courier New"/>
                <a:cs typeface="Courier New"/>
              </a:rPr>
              <a:t> (</a:t>
            </a:r>
            <a:r>
              <a:rPr lang="en-US" dirty="0" err="1" smtClean="0">
                <a:latin typeface="Courier New"/>
                <a:cs typeface="Courier New"/>
              </a:rPr>
              <a:t>IOError</a:t>
            </a:r>
            <a:r>
              <a:rPr lang="en-US" dirty="0" smtClean="0">
                <a:latin typeface="Courier New"/>
                <a:cs typeface="Courier New"/>
              </a:rPr>
              <a:t>):</a:t>
            </a:r>
          </a:p>
          <a:p>
            <a:pPr lvl="1">
              <a:buNone/>
            </a:pPr>
            <a:r>
              <a:rPr lang="en-US" dirty="0" smtClean="0">
                <a:latin typeface="Courier New"/>
                <a:cs typeface="Courier New"/>
              </a:rPr>
              <a:t>   pass</a:t>
            </a:r>
          </a:p>
          <a:p>
            <a:r>
              <a:rPr lang="en-US" dirty="0" smtClean="0">
                <a:latin typeface="Arial"/>
                <a:cs typeface="Arial"/>
              </a:rPr>
              <a:t>When you make a new class, you can add your own exceptions.</a:t>
            </a:r>
          </a:p>
          <a:p>
            <a:pPr lvl="1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18349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5192"/>
            <a:ext cx="9144000" cy="4867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77108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Code Listing </a:t>
            </a:r>
            <a:r>
              <a:rPr lang="en-US" dirty="0" smtClean="0"/>
              <a:t>14.9</a:t>
            </a:r>
          </a:p>
          <a:p>
            <a:r>
              <a:rPr lang="en-US" dirty="0" smtClean="0"/>
              <a:t>password manager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201970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part 1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16844"/>
            <a:ext cx="8077200" cy="5683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63633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part 2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1999"/>
            <a:ext cx="7620000" cy="5771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597469"/>
      </p:ext>
    </p:extLst>
  </p:cSld>
  <p:clrMapOvr>
    <a:masterClrMapping/>
  </p:clrMapOvr>
</p:sld>
</file>

<file path=ppt/theme/theme1.xml><?xml version="1.0" encoding="utf-8"?>
<a:theme xmlns:a="http://schemas.openxmlformats.org/drawingml/2006/main" name="template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ＭＳ Ｐゴシック"/>
        <a:cs typeface="Arial"/>
      </a:majorFont>
      <a:minorFont>
        <a:latin typeface="Arial"/>
        <a:ea typeface="ＭＳ Ｐゴシック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 bwMode="auto">
        <a:noFill/>
        <a:ln>
          <a:noFill/>
        </a:ln>
        <a:effectLst/>
        <a:extLst>
          <a:ext uri="{909E8E84-426E-40dd-AFC4-6F175D3DCCD1}">
            <a14:hiddenFill xmlns:a14="http://schemas.microsoft.com/office/drawing/2010/main" xmlns="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xmlns="" w="9525">
              <a:solidFill>
                <a:schemeClr val="tx1"/>
              </a:solidFill>
              <a:miter lim="800000"/>
              <a:headEnd/>
              <a:tailEnd/>
            </a14:hiddenLine>
          </a:ex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wrap="none" rtlCol="0">
        <a:spAutoFit/>
      </a:bodyPr>
      <a:lstStyle>
        <a:defPPr>
          <a:defRPr sz="3600" dirty="0" smtClean="0">
            <a:solidFill>
              <a:srgbClr val="000000"/>
            </a:solidFill>
            <a:latin typeface="+mn-lt"/>
          </a:defRPr>
        </a:defPPr>
      </a:lstStyle>
    </a:tx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resentation1" id="{68FC282B-4F23-E949-AD30-183A3F5A4681}" vid="{FDCE237B-43A4-8148-BF5E-54D4AD422E2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py3-template</Template>
  <TotalTime>758</TotalTime>
  <Words>2632</Words>
  <Application>Microsoft Macintosh PowerPoint</Application>
  <PresentationFormat>On-screen Show (4:3)</PresentationFormat>
  <Paragraphs>294</Paragraphs>
  <Slides>92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92</vt:i4>
      </vt:variant>
    </vt:vector>
  </HeadingPairs>
  <TitlesOfParts>
    <vt:vector size="102" baseType="lpstr">
      <vt:lpstr>Arial Narrow</vt:lpstr>
      <vt:lpstr>Bernard MT Condensed</vt:lpstr>
      <vt:lpstr>Calibri</vt:lpstr>
      <vt:lpstr>Courier New</vt:lpstr>
      <vt:lpstr>Monaco</vt:lpstr>
      <vt:lpstr>ＭＳ Ｐゴシック</vt:lpstr>
      <vt:lpstr>Rosewood Std Regular</vt:lpstr>
      <vt:lpstr>Wingdings</vt:lpstr>
      <vt:lpstr>Arial</vt:lpstr>
      <vt:lpstr>template</vt:lpstr>
      <vt:lpstr>PowerPoint Presentation</vt:lpstr>
      <vt:lpstr>What we already know</vt:lpstr>
      <vt:lpstr>more of what we know</vt:lpstr>
      <vt:lpstr>PowerPoint Presentation</vt:lpstr>
      <vt:lpstr>PowerPoint Presentation</vt:lpstr>
      <vt:lpstr>results, searching for "This"</vt:lpstr>
      <vt:lpstr>More ways to read</vt:lpstr>
      <vt:lpstr>example file</vt:lpstr>
      <vt:lpstr>PowerPoint Presentation</vt:lpstr>
      <vt:lpstr>PowerPoint Presentation</vt:lpstr>
      <vt:lpstr>PowerPoint Presentation</vt:lpstr>
      <vt:lpstr>More ways to write</vt:lpstr>
      <vt:lpstr>PowerPoint Presentation</vt:lpstr>
      <vt:lpstr>Universal New Line</vt:lpstr>
      <vt:lpstr>Different OS's, different format</vt:lpstr>
      <vt:lpstr>Universal new line</vt:lpstr>
      <vt:lpstr>Working with a file</vt:lpstr>
      <vt:lpstr>The current file position</vt:lpstr>
      <vt:lpstr>Remember the file object buffer</vt:lpstr>
      <vt:lpstr>PowerPoint Presentation</vt:lpstr>
      <vt:lpstr>the tell() method</vt:lpstr>
      <vt:lpstr>the seek() method</vt:lpstr>
      <vt:lpstr>counting bytes is a pain</vt:lpstr>
      <vt:lpstr>every read moves current forward</vt:lpstr>
      <vt:lpstr>PowerPoint Presentation</vt:lpstr>
      <vt:lpstr>with statement</vt:lpstr>
      <vt:lpstr>PowerPoint Presentation</vt:lpstr>
      <vt:lpstr>read(size=1)</vt:lpstr>
      <vt:lpstr>More on CSV files</vt:lpstr>
      <vt:lpstr>spreadsheets</vt:lpstr>
      <vt:lpstr>CSV, basic sharing</vt:lpstr>
      <vt:lpstr>PowerPoint Presentation</vt:lpstr>
      <vt:lpstr>Even CSV isn't universal</vt:lpstr>
      <vt:lpstr>csv reader</vt:lpstr>
      <vt:lpstr>PowerPoint Presentation</vt:lpstr>
      <vt:lpstr>PowerPoint Presentation</vt:lpstr>
      <vt:lpstr>things to note</vt:lpstr>
      <vt:lpstr>csv writer</vt:lpstr>
      <vt:lpstr>Code Listing 14.3</vt:lpstr>
      <vt:lpstr>os module</vt:lpstr>
      <vt:lpstr>What is the os module</vt:lpstr>
      <vt:lpstr>What is a directory/folder?</vt:lpstr>
      <vt:lpstr>Computer Science tree</vt:lpstr>
      <vt:lpstr>Directory tree</vt:lpstr>
      <vt:lpstr> file path is a path through the tree</vt:lpstr>
      <vt:lpstr>the / in a path</vt:lpstr>
      <vt:lpstr>a path String</vt:lpstr>
      <vt:lpstr>different 'paths' for different os</vt:lpstr>
      <vt:lpstr>Two special directory names</vt:lpstr>
      <vt:lpstr>Some os commands</vt:lpstr>
      <vt:lpstr>PowerPoint Presentation</vt:lpstr>
      <vt:lpstr>Some more os commands</vt:lpstr>
      <vt:lpstr>the walk function</vt:lpstr>
      <vt:lpstr>Walk example</vt:lpstr>
      <vt:lpstr>os.path module</vt:lpstr>
      <vt:lpstr>os.path module</vt:lpstr>
      <vt:lpstr>os.path names</vt:lpstr>
      <vt:lpstr>PowerPoint Presentation</vt:lpstr>
      <vt:lpstr>Utility to find strings in files</vt:lpstr>
      <vt:lpstr>PowerPoint Presentation</vt:lpstr>
      <vt:lpstr>More Exceptions</vt:lpstr>
      <vt:lpstr>What we already know</vt:lpstr>
      <vt:lpstr>more of what we know</vt:lpstr>
      <vt:lpstr>Error Flow</vt:lpstr>
      <vt:lpstr>PowerPoint Presentation</vt:lpstr>
      <vt:lpstr>PowerPoint Presentation</vt:lpstr>
      <vt:lpstr>PowerPoint Presentation</vt:lpstr>
      <vt:lpstr>Check for specific exceptions</vt:lpstr>
      <vt:lpstr>What exceptions are there?</vt:lpstr>
      <vt:lpstr>PowerPoint Presentation</vt:lpstr>
      <vt:lpstr>Examples</vt:lpstr>
      <vt:lpstr>Philosophy of Exception Handling</vt:lpstr>
      <vt:lpstr>Dealing with problems</vt:lpstr>
      <vt:lpstr>Look Before You Leap</vt:lpstr>
      <vt:lpstr>Easier to Ask Forgiveness than Permission</vt:lpstr>
      <vt:lpstr>Python likes EAFP</vt:lpstr>
      <vt:lpstr>PowerPoint Presentation</vt:lpstr>
      <vt:lpstr>PowerPoint Presentation</vt:lpstr>
      <vt:lpstr>Extensions to the basic Exception Model</vt:lpstr>
      <vt:lpstr>Version 2, finally suite</vt:lpstr>
      <vt:lpstr>finally and with</vt:lpstr>
      <vt:lpstr>Version 3, else</vt:lpstr>
      <vt:lpstr>The whole thing</vt:lpstr>
      <vt:lpstr>PowerPoint Presentation</vt:lpstr>
      <vt:lpstr>PowerPoint Presentation</vt:lpstr>
      <vt:lpstr>Raising and creating your own exceptions</vt:lpstr>
      <vt:lpstr>invoking yourself, raise</vt:lpstr>
      <vt:lpstr>Non-local catch</vt:lpstr>
      <vt:lpstr>Make your own exception</vt:lpstr>
      <vt:lpstr>PowerPoint Presentation</vt:lpstr>
      <vt:lpstr>PowerPoint Presentation</vt:lpstr>
      <vt:lpstr>PowerPoint Presentation</vt:lpstr>
    </vt:vector>
  </TitlesOfParts>
  <Company>PEARSON</Company>
  <LinksUpToDate>false</LinksUpToDate>
  <SharedDoc>false</SharedDoc>
  <HyperlinksChanged>false</HyperlinksChanged>
  <AppVersion>15.0025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usnidem</dc:creator>
  <cp:lastModifiedBy>bill punch</cp:lastModifiedBy>
  <cp:revision>60</cp:revision>
  <dcterms:created xsi:type="dcterms:W3CDTF">2012-03-21T18:49:41Z</dcterms:created>
  <dcterms:modified xsi:type="dcterms:W3CDTF">2016-08-30T18:09:37Z</dcterms:modified>
</cp:coreProperties>
</file>